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68" r:id="rId2"/>
    <p:sldId id="416" r:id="rId3"/>
    <p:sldId id="417" r:id="rId4"/>
    <p:sldId id="418" r:id="rId5"/>
    <p:sldId id="419" r:id="rId6"/>
    <p:sldId id="366" r:id="rId7"/>
    <p:sldId id="410" r:id="rId8"/>
    <p:sldId id="414" r:id="rId9"/>
    <p:sldId id="415" r:id="rId10"/>
    <p:sldId id="409" r:id="rId11"/>
    <p:sldId id="401" r:id="rId12"/>
    <p:sldId id="390" r:id="rId13"/>
    <p:sldId id="402" r:id="rId14"/>
    <p:sldId id="391" r:id="rId15"/>
    <p:sldId id="408" r:id="rId16"/>
    <p:sldId id="403" r:id="rId17"/>
    <p:sldId id="399" r:id="rId18"/>
    <p:sldId id="400" r:id="rId19"/>
    <p:sldId id="405" r:id="rId20"/>
    <p:sldId id="369" r:id="rId21"/>
    <p:sldId id="406" r:id="rId22"/>
    <p:sldId id="370" r:id="rId23"/>
    <p:sldId id="407" r:id="rId24"/>
    <p:sldId id="393" r:id="rId25"/>
    <p:sldId id="387" r:id="rId26"/>
    <p:sldId id="394" r:id="rId27"/>
    <p:sldId id="386" r:id="rId28"/>
    <p:sldId id="420" r:id="rId29"/>
    <p:sldId id="379" r:id="rId30"/>
    <p:sldId id="380" r:id="rId31"/>
    <p:sldId id="371" r:id="rId32"/>
    <p:sldId id="411" r:id="rId33"/>
    <p:sldId id="372" r:id="rId34"/>
    <p:sldId id="395" r:id="rId35"/>
    <p:sldId id="421" r:id="rId36"/>
    <p:sldId id="412" r:id="rId37"/>
    <p:sldId id="373" r:id="rId38"/>
    <p:sldId id="396" r:id="rId39"/>
    <p:sldId id="422" r:id="rId40"/>
    <p:sldId id="374" r:id="rId41"/>
    <p:sldId id="423" r:id="rId42"/>
    <p:sldId id="381" r:id="rId43"/>
    <p:sldId id="382" r:id="rId44"/>
    <p:sldId id="375" r:id="rId45"/>
    <p:sldId id="385" r:id="rId46"/>
    <p:sldId id="378" r:id="rId47"/>
    <p:sldId id="397" r:id="rId48"/>
    <p:sldId id="376" r:id="rId49"/>
    <p:sldId id="377" r:id="rId50"/>
    <p:sldId id="362" r:id="rId51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CFA99EB-1D5C-4F88-AEAD-A01863869250}">
          <p14:sldIdLst>
            <p14:sldId id="268"/>
            <p14:sldId id="416"/>
            <p14:sldId id="417"/>
            <p14:sldId id="418"/>
            <p14:sldId id="419"/>
            <p14:sldId id="366"/>
            <p14:sldId id="410"/>
            <p14:sldId id="414"/>
            <p14:sldId id="415"/>
            <p14:sldId id="409"/>
            <p14:sldId id="401"/>
            <p14:sldId id="390"/>
            <p14:sldId id="402"/>
            <p14:sldId id="391"/>
            <p14:sldId id="408"/>
            <p14:sldId id="403"/>
            <p14:sldId id="399"/>
            <p14:sldId id="400"/>
            <p14:sldId id="405"/>
            <p14:sldId id="369"/>
            <p14:sldId id="406"/>
            <p14:sldId id="370"/>
            <p14:sldId id="407"/>
            <p14:sldId id="393"/>
            <p14:sldId id="387"/>
            <p14:sldId id="394"/>
            <p14:sldId id="386"/>
            <p14:sldId id="420"/>
            <p14:sldId id="379"/>
            <p14:sldId id="380"/>
            <p14:sldId id="371"/>
            <p14:sldId id="411"/>
            <p14:sldId id="372"/>
            <p14:sldId id="395"/>
            <p14:sldId id="421"/>
            <p14:sldId id="412"/>
            <p14:sldId id="373"/>
            <p14:sldId id="396"/>
            <p14:sldId id="422"/>
            <p14:sldId id="374"/>
            <p14:sldId id="423"/>
            <p14:sldId id="381"/>
            <p14:sldId id="382"/>
            <p14:sldId id="375"/>
            <p14:sldId id="385"/>
            <p14:sldId id="378"/>
            <p14:sldId id="397"/>
            <p14:sldId id="376"/>
            <p14:sldId id="377"/>
            <p14:sldId id="3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M-COM Rondeau D." initials="TRD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CB2B"/>
    <a:srgbClr val="3BA7DA"/>
    <a:srgbClr val="435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3" autoAdjust="0"/>
    <p:restoredTop sz="93953" autoAdjust="0"/>
  </p:normalViewPr>
  <p:slideViewPr>
    <p:cSldViewPr>
      <p:cViewPr varScale="1">
        <p:scale>
          <a:sx n="104" d="100"/>
          <a:sy n="104" d="100"/>
        </p:scale>
        <p:origin x="193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6"/>
    </p:cViewPr>
  </p:sorterViewPr>
  <p:notesViewPr>
    <p:cSldViewPr>
      <p:cViewPr varScale="1">
        <p:scale>
          <a:sx n="81" d="100"/>
          <a:sy n="81" d="100"/>
        </p:scale>
        <p:origin x="39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Données!$C$5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(Données!$A$8:$B$8,Données!$A$11:$B$11,Données!$A$14:$B$14,Données!$A$17:$B$17)</c:f>
              <c:multiLvlStrCache>
                <c:ptCount val="4"/>
                <c:lvl>
                  <c:pt idx="0">
                    <c:v>Tx de réalisation</c:v>
                  </c:pt>
                  <c:pt idx="1">
                    <c:v>Tx de réalisation</c:v>
                  </c:pt>
                  <c:pt idx="2">
                    <c:v>Tx de réalisation</c:v>
                  </c:pt>
                  <c:pt idx="3">
                    <c:v>Tx de réalisation</c:v>
                  </c:pt>
                </c:lvl>
                <c:lvl>
                  <c:pt idx="0">
                    <c:v>Principal</c:v>
                  </c:pt>
                  <c:pt idx="1">
                    <c:v>Assainissement</c:v>
                  </c:pt>
                  <c:pt idx="2">
                    <c:v>Eau</c:v>
                  </c:pt>
                  <c:pt idx="3">
                    <c:v>Crématorium</c:v>
                  </c:pt>
                </c:lvl>
              </c:multiLvlStrCache>
            </c:multiLvlStrRef>
          </c:cat>
          <c:val>
            <c:numRef>
              <c:f>(Données!$C$8,Données!$C$11,Données!$C$14,Données!$C$17)</c:f>
              <c:numCache>
                <c:formatCode>0.0%</c:formatCode>
                <c:ptCount val="4"/>
                <c:pt idx="0">
                  <c:v>0.48161397643787485</c:v>
                </c:pt>
                <c:pt idx="1">
                  <c:v>0.60894239628858915</c:v>
                </c:pt>
                <c:pt idx="2">
                  <c:v>0.49515100297786363</c:v>
                </c:pt>
                <c:pt idx="3">
                  <c:v>0.82813195191824285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D7-4DBF-938F-98A37DA046D7}"/>
            </c:ext>
          </c:extLst>
        </c:ser>
        <c:ser>
          <c:idx val="1"/>
          <c:order val="1"/>
          <c:tx>
            <c:strRef>
              <c:f>Données!$D$5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(Données!$A$8:$B$8,Données!$A$11:$B$11,Données!$A$14:$B$14,Données!$A$17:$B$17)</c:f>
              <c:multiLvlStrCache>
                <c:ptCount val="4"/>
                <c:lvl>
                  <c:pt idx="0">
                    <c:v>Tx de réalisation</c:v>
                  </c:pt>
                  <c:pt idx="1">
                    <c:v>Tx de réalisation</c:v>
                  </c:pt>
                  <c:pt idx="2">
                    <c:v>Tx de réalisation</c:v>
                  </c:pt>
                  <c:pt idx="3">
                    <c:v>Tx de réalisation</c:v>
                  </c:pt>
                </c:lvl>
                <c:lvl>
                  <c:pt idx="0">
                    <c:v>Principal</c:v>
                  </c:pt>
                  <c:pt idx="1">
                    <c:v>Assainissement</c:v>
                  </c:pt>
                  <c:pt idx="2">
                    <c:v>Eau</c:v>
                  </c:pt>
                  <c:pt idx="3">
                    <c:v>Crématorium</c:v>
                  </c:pt>
                </c:lvl>
              </c:multiLvlStrCache>
            </c:multiLvlStrRef>
          </c:cat>
          <c:val>
            <c:numRef>
              <c:f>(Données!$D$8,Données!$D$11,Données!$D$14,Données!$D$17)</c:f>
              <c:numCache>
                <c:formatCode>0.0%</c:formatCode>
                <c:ptCount val="4"/>
                <c:pt idx="0">
                  <c:v>0.64165960170245506</c:v>
                </c:pt>
                <c:pt idx="1">
                  <c:v>0.4836351596666173</c:v>
                </c:pt>
                <c:pt idx="2">
                  <c:v>0.51521473786655814</c:v>
                </c:pt>
                <c:pt idx="3">
                  <c:v>0.97525350005812694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D7-4DBF-938F-98A37DA046D7}"/>
            </c:ext>
          </c:extLst>
        </c:ser>
        <c:ser>
          <c:idx val="2"/>
          <c:order val="2"/>
          <c:tx>
            <c:strRef>
              <c:f>Données!$E$5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(Données!$A$8:$B$8,Données!$A$11:$B$11,Données!$A$14:$B$14,Données!$A$17:$B$17)</c:f>
              <c:multiLvlStrCache>
                <c:ptCount val="4"/>
                <c:lvl>
                  <c:pt idx="0">
                    <c:v>Tx de réalisation</c:v>
                  </c:pt>
                  <c:pt idx="1">
                    <c:v>Tx de réalisation</c:v>
                  </c:pt>
                  <c:pt idx="2">
                    <c:v>Tx de réalisation</c:v>
                  </c:pt>
                  <c:pt idx="3">
                    <c:v>Tx de réalisation</c:v>
                  </c:pt>
                </c:lvl>
                <c:lvl>
                  <c:pt idx="0">
                    <c:v>Principal</c:v>
                  </c:pt>
                  <c:pt idx="1">
                    <c:v>Assainissement</c:v>
                  </c:pt>
                  <c:pt idx="2">
                    <c:v>Eau</c:v>
                  </c:pt>
                  <c:pt idx="3">
                    <c:v>Crématorium</c:v>
                  </c:pt>
                </c:lvl>
              </c:multiLvlStrCache>
            </c:multiLvlStrRef>
          </c:cat>
          <c:val>
            <c:numRef>
              <c:f>(Données!$E$8,Données!$E$11,Données!$E$14,Données!$E$17)</c:f>
              <c:numCache>
                <c:formatCode>0.0%</c:formatCode>
                <c:ptCount val="4"/>
                <c:pt idx="0">
                  <c:v>0.7478021777212972</c:v>
                </c:pt>
                <c:pt idx="1">
                  <c:v>0.56968602322711226</c:v>
                </c:pt>
                <c:pt idx="2">
                  <c:v>0.55989678617848926</c:v>
                </c:pt>
                <c:pt idx="3">
                  <c:v>0.94929151164711667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D7-4DBF-938F-98A37DA04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4105680"/>
        <c:axId val="524109288"/>
      </c:barChart>
      <c:catAx>
        <c:axId val="52410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4109288"/>
        <c:crosses val="autoZero"/>
        <c:auto val="1"/>
        <c:lblAlgn val="ctr"/>
        <c:lblOffset val="100"/>
        <c:noMultiLvlLbl val="0"/>
      </c:catAx>
      <c:valAx>
        <c:axId val="52410928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410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aseline="0"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Principal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Feuil1!$B$1:$G$1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Feuil1!$B$2:$H$2</c:f>
              <c:numCache>
                <c:formatCode>#,##0.00</c:formatCode>
                <c:ptCount val="6"/>
                <c:pt idx="0">
                  <c:v>107369226.87</c:v>
                </c:pt>
                <c:pt idx="1">
                  <c:v>105682638.67</c:v>
                </c:pt>
                <c:pt idx="2">
                  <c:v>102677048.02</c:v>
                </c:pt>
                <c:pt idx="3">
                  <c:v>106708758.90000001</c:v>
                </c:pt>
                <c:pt idx="4">
                  <c:v>109612740.41</c:v>
                </c:pt>
                <c:pt idx="5">
                  <c:v>107353723.19999999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35-434A-BF7A-54B4A3D75BB8}"/>
            </c:ext>
          </c:extLst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Assainissement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Feuil1!$B$1:$G$1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Feuil1!$B$3:$H$3</c:f>
              <c:numCache>
                <c:formatCode>#,##0.00</c:formatCode>
                <c:ptCount val="6"/>
                <c:pt idx="0">
                  <c:v>20427811.350000001</c:v>
                </c:pt>
                <c:pt idx="1">
                  <c:v>18719850.899999999</c:v>
                </c:pt>
                <c:pt idx="2">
                  <c:v>17830206.940000001</c:v>
                </c:pt>
                <c:pt idx="3">
                  <c:v>16423012.65</c:v>
                </c:pt>
                <c:pt idx="4">
                  <c:v>15545918.58</c:v>
                </c:pt>
                <c:pt idx="5">
                  <c:v>14739964.039999999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35-434A-BF7A-54B4A3D75BB8}"/>
            </c:ext>
          </c:extLst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Eau (à compter de 2017)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Feuil1!$B$1:$G$1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Feuil1!$B$4:$H$4</c:f>
              <c:numCache>
                <c:formatCode>General</c:formatCode>
                <c:ptCount val="6"/>
                <c:pt idx="3" formatCode="#,##0.00">
                  <c:v>11464390.460000001</c:v>
                </c:pt>
                <c:pt idx="4" formatCode="#,##0.00">
                  <c:v>11181313.58</c:v>
                </c:pt>
                <c:pt idx="5" formatCode="#,##0.00">
                  <c:v>10825197.43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35-434A-BF7A-54B4A3D75BB8}"/>
            </c:ext>
          </c:extLst>
        </c:ser>
        <c:ser>
          <c:idx val="3"/>
          <c:order val="3"/>
          <c:tx>
            <c:strRef>
              <c:f>Feuil1!$A$5</c:f>
              <c:strCache>
                <c:ptCount val="1"/>
                <c:pt idx="0">
                  <c:v>Crematorium (à compter de 2017)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Feuil1!$B$1:$G$1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Feuil1!$B$5:$H$5</c:f>
              <c:numCache>
                <c:formatCode>General</c:formatCode>
                <c:ptCount val="6"/>
                <c:pt idx="3" formatCode="#,##0.00">
                  <c:v>1380093.32</c:v>
                </c:pt>
                <c:pt idx="4" formatCode="#,##0.00">
                  <c:v>1876651.52</c:v>
                </c:pt>
                <c:pt idx="5" formatCode="#,##0.00">
                  <c:v>1653005.03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35-434A-BF7A-54B4A3D75BB8}"/>
            </c:ext>
          </c:extLst>
        </c:ser>
        <c:ser>
          <c:idx val="4"/>
          <c:order val="4"/>
          <c:tx>
            <c:strRef>
              <c:f>Feuil1!$A$7</c:f>
              <c:strCache>
                <c:ptCount val="1"/>
                <c:pt idx="0">
                  <c:v>SMT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Feuil1!$B$1:$G$1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Feuil1!$B$7:$H$7</c:f>
              <c:numCache>
                <c:formatCode>#,##0.00</c:formatCode>
                <c:ptCount val="6"/>
                <c:pt idx="0">
                  <c:v>293022817.72000003</c:v>
                </c:pt>
                <c:pt idx="1">
                  <c:v>283686960.06999999</c:v>
                </c:pt>
                <c:pt idx="2">
                  <c:v>274162158.26999998</c:v>
                </c:pt>
                <c:pt idx="3">
                  <c:v>265036867.69</c:v>
                </c:pt>
                <c:pt idx="4">
                  <c:v>255410574.02000001</c:v>
                </c:pt>
                <c:pt idx="5">
                  <c:v>245595575.26000002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35-434A-BF7A-54B4A3D75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2441912"/>
        <c:axId val="502441256"/>
      </c:barChart>
      <c:lineChart>
        <c:grouping val="standard"/>
        <c:varyColors val="0"/>
        <c:ser>
          <c:idx val="5"/>
          <c:order val="5"/>
          <c:tx>
            <c:strRef>
              <c:f>Feuil1!$A$8</c:f>
              <c:strCache>
                <c:ptCount val="1"/>
                <c:pt idx="0">
                  <c:v>Consolidé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Feuil1!$B$8:$G$8</c:f>
              <c:numCache>
                <c:formatCode>#,##0.00</c:formatCode>
                <c:ptCount val="6"/>
                <c:pt idx="0">
                  <c:v>420819855.94000006</c:v>
                </c:pt>
                <c:pt idx="1">
                  <c:v>408089449.63999999</c:v>
                </c:pt>
                <c:pt idx="2">
                  <c:v>394669413.22999996</c:v>
                </c:pt>
                <c:pt idx="3">
                  <c:v>401013123.01999998</c:v>
                </c:pt>
                <c:pt idx="4">
                  <c:v>393627198.11000001</c:v>
                </c:pt>
                <c:pt idx="5">
                  <c:v>380167464.96000004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535-434A-BF7A-54B4A3D75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2441912"/>
        <c:axId val="502441256"/>
      </c:lineChart>
      <c:catAx>
        <c:axId val="502441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2441256"/>
        <c:crosses val="autoZero"/>
        <c:auto val="1"/>
        <c:lblAlgn val="ctr"/>
        <c:lblOffset val="100"/>
        <c:noMultiLvlLbl val="0"/>
      </c:catAx>
      <c:valAx>
        <c:axId val="502441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2441912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aseline="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7088" cy="497047"/>
          </a:xfrm>
          <a:prstGeom prst="rect">
            <a:avLst/>
          </a:prstGeom>
        </p:spPr>
        <p:txBody>
          <a:bodyPr vert="horz" lIns="91453" tIns="45726" rIns="91453" bIns="4572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587" y="1"/>
            <a:ext cx="2947088" cy="497047"/>
          </a:xfrm>
          <a:prstGeom prst="rect">
            <a:avLst/>
          </a:prstGeom>
        </p:spPr>
        <p:txBody>
          <a:bodyPr vert="horz" lIns="91453" tIns="45726" rIns="91453" bIns="45726" rtlCol="0"/>
          <a:lstStyle>
            <a:lvl1pPr algn="r">
              <a:defRPr sz="1200"/>
            </a:lvl1pPr>
          </a:lstStyle>
          <a:p>
            <a:fld id="{5E2755F3-8741-46FF-B71D-B8700860FA67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32766"/>
            <a:ext cx="2947088" cy="497047"/>
          </a:xfrm>
          <a:prstGeom prst="rect">
            <a:avLst/>
          </a:prstGeom>
        </p:spPr>
        <p:txBody>
          <a:bodyPr vert="horz" lIns="91453" tIns="45726" rIns="91453" bIns="4572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587" y="9432766"/>
            <a:ext cx="2947088" cy="497047"/>
          </a:xfrm>
          <a:prstGeom prst="rect">
            <a:avLst/>
          </a:prstGeom>
        </p:spPr>
        <p:txBody>
          <a:bodyPr vert="horz" lIns="91453" tIns="45726" rIns="91453" bIns="45726" rtlCol="0" anchor="b"/>
          <a:lstStyle>
            <a:lvl1pPr algn="r">
              <a:defRPr sz="1200"/>
            </a:lvl1pPr>
          </a:lstStyle>
          <a:p>
            <a:fld id="{50964A0D-2EB7-48FD-B84E-48CD1329DA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9151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347" cy="498215"/>
          </a:xfrm>
          <a:prstGeom prst="rect">
            <a:avLst/>
          </a:prstGeom>
        </p:spPr>
        <p:txBody>
          <a:bodyPr vert="horz" lIns="91453" tIns="45726" rIns="91453" bIns="4572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4" y="0"/>
            <a:ext cx="2946347" cy="498215"/>
          </a:xfrm>
          <a:prstGeom prst="rect">
            <a:avLst/>
          </a:prstGeom>
        </p:spPr>
        <p:txBody>
          <a:bodyPr vert="horz" lIns="91453" tIns="45726" rIns="91453" bIns="45726" rtlCol="0"/>
          <a:lstStyle>
            <a:lvl1pPr algn="r">
              <a:defRPr sz="1200"/>
            </a:lvl1pPr>
          </a:lstStyle>
          <a:p>
            <a:fld id="{96DBCBCB-460F-4D60-BF15-347C71385EB4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3" tIns="45726" rIns="91453" bIns="45726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53" tIns="45726" rIns="91453" bIns="45726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31600"/>
            <a:ext cx="2946347" cy="498214"/>
          </a:xfrm>
          <a:prstGeom prst="rect">
            <a:avLst/>
          </a:prstGeom>
        </p:spPr>
        <p:txBody>
          <a:bodyPr vert="horz" lIns="91453" tIns="45726" rIns="91453" bIns="4572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4" y="9431600"/>
            <a:ext cx="2946347" cy="498214"/>
          </a:xfrm>
          <a:prstGeom prst="rect">
            <a:avLst/>
          </a:prstGeom>
        </p:spPr>
        <p:txBody>
          <a:bodyPr vert="horz" lIns="91453" tIns="45726" rIns="91453" bIns="45726" rtlCol="0" anchor="b"/>
          <a:lstStyle>
            <a:lvl1pPr algn="r">
              <a:defRPr sz="1200"/>
            </a:lvl1pPr>
          </a:lstStyle>
          <a:p>
            <a:fld id="{7A8D8F2B-535C-4AC7-A8AC-320D33170D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2645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786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20713"/>
          </a:xfrm>
          <a:prstGeom prst="rect">
            <a:avLst/>
          </a:prstGeom>
          <a:solidFill>
            <a:srgbClr val="435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2987824" y="0"/>
            <a:ext cx="3096344" cy="620713"/>
          </a:xfrm>
          <a:prstGeom prst="rect">
            <a:avLst/>
          </a:prstGeom>
          <a:solidFill>
            <a:srgbClr val="3BA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4350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323528" y="116632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Présentation</a:t>
            </a:r>
          </a:p>
          <a:p>
            <a:r>
              <a:rPr lang="fr-FR" sz="1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Tours Métropole Val de Loire</a:t>
            </a:r>
            <a:endParaRPr lang="fr-FR" sz="1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ZoneTexte 1"/>
          <p:cNvSpPr txBox="1"/>
          <p:nvPr userDrawn="1"/>
        </p:nvSpPr>
        <p:spPr>
          <a:xfrm>
            <a:off x="323528" y="6597352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www.tours-metropole.fr</a:t>
            </a:r>
            <a:endParaRPr lang="fr-FR" sz="1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6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3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 userDrawn="1"/>
        </p:nvSpPr>
        <p:spPr>
          <a:xfrm>
            <a:off x="323528" y="6597352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www.tours-metropole.fr</a:t>
            </a:r>
            <a:endParaRPr lang="fr-FR" sz="1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1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9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3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8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8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70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0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323528" y="6597352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www.tours-metropole.fr</a:t>
            </a:r>
            <a:endParaRPr lang="fr-FR" sz="1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0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t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t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37313" r="-453" b="11574"/>
          <a:stretch/>
        </p:blipFill>
        <p:spPr>
          <a:xfrm>
            <a:off x="-16666" y="620688"/>
            <a:ext cx="9269186" cy="59766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899" y="5118100"/>
            <a:ext cx="1562100" cy="17399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5033943"/>
            <a:ext cx="644420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 Budget primitif 2020</a:t>
            </a:r>
          </a:p>
        </p:txBody>
      </p:sp>
    </p:spTree>
    <p:extLst>
      <p:ext uri="{BB962C8B-B14F-4D97-AF65-F5344CB8AC3E}">
        <p14:creationId xmlns:p14="http://schemas.microsoft.com/office/powerpoint/2010/main" val="16478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587205"/>
            <a:ext cx="7772400" cy="2015232"/>
          </a:xfrm>
        </p:spPr>
        <p:txBody>
          <a:bodyPr/>
          <a:lstStyle/>
          <a:p>
            <a:pPr algn="ctr"/>
            <a:r>
              <a:rPr lang="fr-FR" dirty="0" smtClean="0"/>
              <a:t>Le budget principal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3200" dirty="0" smtClean="0">
                <a:solidFill>
                  <a:srgbClr val="00B050"/>
                </a:solidFill>
              </a:rPr>
              <a:t>Budget primitif 2020</a:t>
            </a:r>
            <a:endParaRPr lang="fr-FR" sz="3200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8309521" y="62373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10</a:t>
            </a:fld>
            <a:endParaRPr lang="fr-FR" sz="1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" y="2348880"/>
            <a:ext cx="3131840" cy="20839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43" y="705790"/>
            <a:ext cx="3675073" cy="24512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571978"/>
            <a:ext cx="2825472" cy="18608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20002" r="12729" b="19588"/>
          <a:stretch/>
        </p:blipFill>
        <p:spPr>
          <a:xfrm>
            <a:off x="5669280" y="705791"/>
            <a:ext cx="3511232" cy="24512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351"/>
            <a:ext cx="2843808" cy="246836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2"/>
          <a:stretch/>
        </p:blipFill>
        <p:spPr>
          <a:xfrm>
            <a:off x="5632768" y="2571978"/>
            <a:ext cx="3511232" cy="186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11</a:t>
            </a:fld>
            <a:endParaRPr lang="fr-FR" sz="1000" dirty="0"/>
          </a:p>
        </p:txBody>
      </p:sp>
      <p:sp>
        <p:nvSpPr>
          <p:cNvPr id="4" name="ZoneTexte 3"/>
          <p:cNvSpPr txBox="1"/>
          <p:nvPr/>
        </p:nvSpPr>
        <p:spPr>
          <a:xfrm>
            <a:off x="2987824" y="107355"/>
            <a:ext cx="615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RECETTES DE FONCTIONNEMENT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179512" y="2636912"/>
            <a:ext cx="8520666" cy="3672408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206,7 </a:t>
            </a:r>
            <a:r>
              <a:rPr lang="fr-FR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Millions </a:t>
            </a:r>
            <a:r>
              <a:rPr lang="fr-FR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d’euros hors résultat 2019</a:t>
            </a:r>
            <a:endParaRPr lang="fr-FR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fr-FR" sz="2400" b="1" i="1" dirty="0" smtClean="0">
                <a:solidFill>
                  <a:schemeClr val="bg1"/>
                </a:solidFill>
              </a:rPr>
              <a:t>+ 5,4 </a:t>
            </a:r>
            <a:r>
              <a:rPr lang="fr-FR" sz="2400" b="1" i="1" dirty="0">
                <a:solidFill>
                  <a:schemeClr val="bg1"/>
                </a:solidFill>
              </a:rPr>
              <a:t>Millions d’euros par rapport au BP </a:t>
            </a:r>
            <a:r>
              <a:rPr lang="fr-FR" sz="2400" b="1" i="1" dirty="0" smtClean="0">
                <a:solidFill>
                  <a:schemeClr val="bg1"/>
                </a:solidFill>
              </a:rPr>
              <a:t>2019</a:t>
            </a:r>
          </a:p>
          <a:p>
            <a:pPr marL="0" indent="0" algn="ctr">
              <a:buNone/>
            </a:pPr>
            <a:endParaRPr lang="fr-FR" sz="2400" b="1" i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b="1" i="1" dirty="0" smtClean="0">
                <a:solidFill>
                  <a:schemeClr val="bg1"/>
                </a:solidFill>
              </a:rPr>
              <a:t>212,8 Millions d’euros avec résultat 2019</a:t>
            </a:r>
          </a:p>
          <a:p>
            <a:pPr marL="0" indent="0" algn="ctr">
              <a:buNone/>
            </a:pPr>
            <a:r>
              <a:rPr lang="fr-FR" sz="2400" b="1" i="1" dirty="0" smtClean="0">
                <a:solidFill>
                  <a:schemeClr val="bg1"/>
                </a:solidFill>
              </a:rPr>
              <a:t>+ 7,2 Millions d’euros par rapport au BP 2019 </a:t>
            </a:r>
          </a:p>
          <a:p>
            <a:pPr marL="0" indent="0" algn="just">
              <a:buFont typeface="Arial" pitchFamily="34" charset="0"/>
              <a:buNone/>
            </a:pPr>
            <a:endParaRPr lang="fr-FR" sz="1800" dirty="0" smtClean="0">
              <a:solidFill>
                <a:schemeClr val="bg1"/>
              </a:solidFill>
            </a:endParaRPr>
          </a:p>
          <a:p>
            <a:pPr marL="0" indent="0" algn="just">
              <a:buFont typeface="Arial" pitchFamily="34" charset="0"/>
              <a:buNone/>
            </a:pPr>
            <a:endParaRPr lang="fr-FR" sz="1800" dirty="0" smtClean="0">
              <a:solidFill>
                <a:srgbClr val="FF000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81000" y="836712"/>
            <a:ext cx="8519178" cy="175317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000" b="1" dirty="0" smtClean="0">
              <a:solidFill>
                <a:schemeClr val="bg1"/>
              </a:solidFill>
            </a:endParaRPr>
          </a:p>
          <a:p>
            <a:r>
              <a:rPr lang="fr-FR" sz="3600" b="1" dirty="0" smtClean="0">
                <a:solidFill>
                  <a:schemeClr val="bg1"/>
                </a:solidFill>
              </a:rPr>
              <a:t>Les </a:t>
            </a:r>
            <a:r>
              <a:rPr lang="fr-FR" sz="3600" b="1" dirty="0">
                <a:solidFill>
                  <a:schemeClr val="bg1"/>
                </a:solidFill>
              </a:rPr>
              <a:t>recettes réelles de fonctionnement </a:t>
            </a:r>
          </a:p>
          <a:p>
            <a:r>
              <a:rPr lang="fr-FR" sz="2000" dirty="0">
                <a:solidFill>
                  <a:schemeClr val="bg1"/>
                </a:solidFill>
              </a:rPr>
              <a:t>de l’exercice 2020 </a:t>
            </a:r>
            <a:r>
              <a:rPr lang="fr-FR" sz="2000" dirty="0" smtClean="0">
                <a:solidFill>
                  <a:schemeClr val="bg1"/>
                </a:solidFill>
              </a:rPr>
              <a:t>s’élèvent </a:t>
            </a:r>
            <a:r>
              <a:rPr lang="fr-FR" sz="2000" dirty="0">
                <a:solidFill>
                  <a:schemeClr val="bg1"/>
                </a:solidFill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273905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85015"/>
            <a:ext cx="878497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/>
          </a:p>
          <a:p>
            <a:pPr algn="just"/>
            <a:r>
              <a:rPr lang="fr-FR" sz="2000" b="1" dirty="0">
                <a:latin typeface="+mj-lt"/>
              </a:rPr>
              <a:t>Ces </a:t>
            </a:r>
            <a:r>
              <a:rPr lang="fr-FR" sz="2000" b="1" dirty="0">
                <a:solidFill>
                  <a:srgbClr val="00B050"/>
                </a:solidFill>
                <a:latin typeface="+mj-lt"/>
              </a:rPr>
              <a:t>recettes de fonctionnement </a:t>
            </a:r>
            <a:r>
              <a:rPr lang="fr-FR" sz="2000" b="1" dirty="0" smtClean="0">
                <a:latin typeface="+mj-lt"/>
              </a:rPr>
              <a:t>sont </a:t>
            </a:r>
            <a:r>
              <a:rPr lang="fr-FR" sz="2000" b="1" dirty="0">
                <a:latin typeface="+mj-lt"/>
              </a:rPr>
              <a:t>composées </a:t>
            </a:r>
            <a:r>
              <a:rPr lang="fr-FR" sz="2000" b="1" dirty="0" smtClean="0">
                <a:latin typeface="+mj-lt"/>
              </a:rPr>
              <a:t>par :</a:t>
            </a:r>
            <a:endParaRPr lang="fr-FR" sz="2000" b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>
                <a:latin typeface="+mj-lt"/>
              </a:rPr>
              <a:t>Des </a:t>
            </a:r>
            <a:r>
              <a:rPr lang="fr-FR" sz="2000" b="1" dirty="0">
                <a:latin typeface="+mj-lt"/>
              </a:rPr>
              <a:t>recettes fiscales </a:t>
            </a:r>
            <a:r>
              <a:rPr lang="fr-FR" dirty="0">
                <a:latin typeface="+mj-lt"/>
              </a:rPr>
              <a:t>d’un montant de </a:t>
            </a:r>
            <a:r>
              <a:rPr lang="fr-FR" sz="2400" b="1" dirty="0" smtClean="0">
                <a:latin typeface="+mj-lt"/>
              </a:rPr>
              <a:t>137,2 </a:t>
            </a:r>
            <a:r>
              <a:rPr lang="fr-FR" sz="2400" b="1" dirty="0">
                <a:latin typeface="+mj-lt"/>
              </a:rPr>
              <a:t>Millions d’euros </a:t>
            </a:r>
          </a:p>
          <a:p>
            <a:pPr lvl="1" algn="just"/>
            <a:r>
              <a:rPr lang="fr-FR" dirty="0">
                <a:latin typeface="Arial Narrow" panose="020B0606020202030204" pitchFamily="34" charset="0"/>
              </a:rPr>
              <a:t>► </a:t>
            </a:r>
            <a:r>
              <a:rPr lang="fr-FR" sz="1600" i="1" dirty="0" smtClean="0"/>
              <a:t>+ 2,4M</a:t>
            </a:r>
            <a:r>
              <a:rPr lang="fr-FR" sz="1600" i="1" dirty="0"/>
              <a:t>€ par rapport au BP </a:t>
            </a:r>
            <a:r>
              <a:rPr lang="fr-FR" sz="1600" i="1" dirty="0" smtClean="0"/>
              <a:t>2019 </a:t>
            </a:r>
            <a:r>
              <a:rPr lang="fr-FR" i="1" dirty="0"/>
              <a:t> </a:t>
            </a:r>
            <a:r>
              <a:rPr lang="fr-FR" i="1" dirty="0" smtClean="0"/>
              <a:t>// </a:t>
            </a:r>
            <a:r>
              <a:rPr lang="fr-FR" b="1" u="sng" dirty="0" smtClean="0">
                <a:solidFill>
                  <a:srgbClr val="FF0000"/>
                </a:solidFill>
              </a:rPr>
              <a:t>sans </a:t>
            </a:r>
            <a:r>
              <a:rPr lang="fr-FR" b="1" u="sng" dirty="0">
                <a:solidFill>
                  <a:srgbClr val="FF0000"/>
                </a:solidFill>
              </a:rPr>
              <a:t>évolution des taux de </a:t>
            </a:r>
            <a:r>
              <a:rPr lang="fr-FR" b="1" u="sng" dirty="0" smtClean="0">
                <a:solidFill>
                  <a:srgbClr val="FF0000"/>
                </a:solidFill>
              </a:rPr>
              <a:t>fiscalité</a:t>
            </a:r>
            <a:endParaRPr lang="fr-FR" u="sng" dirty="0"/>
          </a:p>
          <a:p>
            <a:pPr lvl="1" algn="just"/>
            <a:endParaRPr lang="fr-FR" sz="24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/>
              <a:t> </a:t>
            </a:r>
            <a:r>
              <a:rPr lang="fr-FR" dirty="0">
                <a:latin typeface="+mj-lt"/>
              </a:rPr>
              <a:t>Des </a:t>
            </a:r>
            <a:r>
              <a:rPr lang="fr-FR" sz="2000" b="1" dirty="0" smtClean="0">
                <a:latin typeface="+mj-lt"/>
              </a:rPr>
              <a:t>dotations</a:t>
            </a:r>
            <a:r>
              <a:rPr lang="fr-FR" dirty="0" smtClean="0">
                <a:latin typeface="+mj-lt"/>
              </a:rPr>
              <a:t>, </a:t>
            </a:r>
            <a:r>
              <a:rPr lang="fr-FR" dirty="0">
                <a:latin typeface="+mj-lt"/>
              </a:rPr>
              <a:t>à hauteur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47,1 Millions d’euros </a:t>
            </a:r>
          </a:p>
          <a:p>
            <a:pPr lvl="1" algn="just"/>
            <a:r>
              <a:rPr lang="fr-FR" dirty="0">
                <a:latin typeface="Arial Narrow" panose="020B0606020202030204" pitchFamily="34" charset="0"/>
              </a:rPr>
              <a:t>► </a:t>
            </a:r>
            <a:r>
              <a:rPr lang="fr-FR" sz="1600" i="1" dirty="0" smtClean="0"/>
              <a:t>contre</a:t>
            </a:r>
            <a:r>
              <a:rPr lang="fr-FR" sz="1600" b="1" i="1" dirty="0" smtClean="0"/>
              <a:t> </a:t>
            </a:r>
            <a:r>
              <a:rPr lang="fr-FR" sz="1600" i="1" dirty="0"/>
              <a:t>46,9 Millions d’euros au BP </a:t>
            </a:r>
            <a:r>
              <a:rPr lang="fr-FR" sz="1600" i="1" dirty="0" smtClean="0"/>
              <a:t>2019, en </a:t>
            </a:r>
            <a:r>
              <a:rPr lang="fr-FR" sz="1600" i="1" dirty="0"/>
              <a:t>faible progression malgré une baisse de la DGF de 0,5 Millions </a:t>
            </a:r>
            <a:r>
              <a:rPr lang="fr-FR" sz="1600" i="1" dirty="0" smtClean="0"/>
              <a:t>d’euros</a:t>
            </a:r>
            <a:endParaRPr lang="fr-FR" sz="1600" i="1" dirty="0"/>
          </a:p>
          <a:p>
            <a:pPr lvl="1" algn="just"/>
            <a:endParaRPr lang="fr-FR" sz="24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>
                <a:latin typeface="+mj-lt"/>
              </a:rPr>
              <a:t>Des </a:t>
            </a:r>
            <a:r>
              <a:rPr lang="fr-FR" sz="2000" b="1" dirty="0">
                <a:latin typeface="+mj-lt"/>
              </a:rPr>
              <a:t>produits des services </a:t>
            </a:r>
            <a:r>
              <a:rPr lang="fr-FR" dirty="0">
                <a:latin typeface="+mj-lt"/>
              </a:rPr>
              <a:t>pour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19 Millions d’euros </a:t>
            </a:r>
          </a:p>
          <a:p>
            <a:pPr lvl="1" algn="just"/>
            <a:r>
              <a:rPr lang="fr-FR" i="1" dirty="0">
                <a:latin typeface="Arial Narrow" panose="020B0606020202030204" pitchFamily="34" charset="0"/>
              </a:rPr>
              <a:t>► </a:t>
            </a:r>
            <a:r>
              <a:rPr lang="fr-FR" sz="1600" i="1" dirty="0" smtClean="0"/>
              <a:t>18,4 </a:t>
            </a:r>
            <a:r>
              <a:rPr lang="fr-FR" sz="1600" i="1" dirty="0"/>
              <a:t>Millions  au BP </a:t>
            </a:r>
            <a:r>
              <a:rPr lang="fr-FR" sz="1600" i="1" dirty="0" smtClean="0"/>
              <a:t>2019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24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>
                <a:latin typeface="+mj-lt"/>
              </a:rPr>
              <a:t>Des </a:t>
            </a:r>
            <a:r>
              <a:rPr lang="fr-FR" sz="2000" b="1" dirty="0">
                <a:latin typeface="+mj-lt"/>
              </a:rPr>
              <a:t>produits de gestion courante </a:t>
            </a:r>
            <a:r>
              <a:rPr lang="fr-FR" dirty="0">
                <a:latin typeface="+mj-lt"/>
              </a:rPr>
              <a:t>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3,1 Millions d’euros</a:t>
            </a:r>
          </a:p>
          <a:p>
            <a:pPr lvl="1" algn="just"/>
            <a:r>
              <a:rPr lang="fr-FR" dirty="0" smtClean="0">
                <a:latin typeface="Arial Narrow" panose="020B0606020202030204" pitchFamily="34" charset="0"/>
              </a:rPr>
              <a:t>►</a:t>
            </a:r>
            <a:r>
              <a:rPr lang="fr-FR" sz="1600" i="1" dirty="0"/>
              <a:t>P</a:t>
            </a:r>
            <a:r>
              <a:rPr lang="fr-FR" sz="1600" i="1" dirty="0" smtClean="0"/>
              <a:t>révision </a:t>
            </a:r>
            <a:r>
              <a:rPr lang="fr-FR" sz="1600" i="1" dirty="0"/>
              <a:t>ajustée à la réalité des montants observés : 1,1M€ au BP </a:t>
            </a:r>
            <a:r>
              <a:rPr lang="fr-FR" sz="1600" i="1" dirty="0" smtClean="0"/>
              <a:t>2019</a:t>
            </a:r>
            <a:endParaRPr lang="fr-FR" sz="1600" i="1" dirty="0"/>
          </a:p>
          <a:p>
            <a:pPr lvl="1" algn="just"/>
            <a:endParaRPr lang="fr-FR" sz="24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>
                <a:latin typeface="+mj-lt"/>
              </a:rPr>
              <a:t>Des </a:t>
            </a:r>
            <a:r>
              <a:rPr lang="fr-FR" sz="2000" b="1" dirty="0">
                <a:latin typeface="+mj-lt"/>
              </a:rPr>
              <a:t>autres produits </a:t>
            </a:r>
            <a:r>
              <a:rPr lang="fr-FR" dirty="0">
                <a:latin typeface="+mj-lt"/>
              </a:rPr>
              <a:t>pour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0,4 Millions d’euros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59832" y="116632"/>
            <a:ext cx="5330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RECETTES DE FONCTIONNEMENT</a:t>
            </a:r>
          </a:p>
        </p:txBody>
      </p:sp>
      <p:sp>
        <p:nvSpPr>
          <p:cNvPr id="4" name="Espace réservé du numéro de diapositive 3"/>
          <p:cNvSpPr txBox="1">
            <a:spLocks/>
          </p:cNvSpPr>
          <p:nvPr/>
        </p:nvSpPr>
        <p:spPr>
          <a:xfrm>
            <a:off x="8309521" y="62373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12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033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13</a:t>
            </a:fld>
            <a:endParaRPr lang="fr-FR" sz="1000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179512" y="2636912"/>
            <a:ext cx="8520666" cy="3672408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fr-FR" b="1" dirty="0" smtClean="0">
              <a:solidFill>
                <a:schemeClr val="bg1"/>
              </a:solidFill>
            </a:endParaRP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marL="0" indent="0" algn="just">
              <a:buFont typeface="Arial" pitchFamily="34" charset="0"/>
              <a:buNone/>
            </a:pPr>
            <a:endParaRPr lang="fr-FR" sz="1800" dirty="0" smtClean="0"/>
          </a:p>
          <a:p>
            <a:pPr marL="0" indent="0" algn="just">
              <a:buFont typeface="Arial" pitchFamily="34" charset="0"/>
              <a:buNone/>
            </a:pPr>
            <a:endParaRPr lang="fr-FR" sz="1800" dirty="0" smtClean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81000" y="836712"/>
            <a:ext cx="8519178" cy="1584176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000" b="1" dirty="0" smtClean="0">
              <a:solidFill>
                <a:schemeClr val="bg1"/>
              </a:solidFill>
            </a:endParaRPr>
          </a:p>
          <a:p>
            <a:r>
              <a:rPr lang="fr-FR" sz="4000" b="1" dirty="0" smtClean="0">
                <a:solidFill>
                  <a:schemeClr val="bg1"/>
                </a:solidFill>
              </a:rPr>
              <a:t>Les </a:t>
            </a:r>
            <a:r>
              <a:rPr lang="fr-FR" sz="4000" b="1" dirty="0">
                <a:solidFill>
                  <a:schemeClr val="bg1"/>
                </a:solidFill>
              </a:rPr>
              <a:t>dépenses réelles de fonctionnement </a:t>
            </a:r>
            <a:r>
              <a:rPr lang="fr-FR" sz="2400" dirty="0" smtClean="0">
                <a:solidFill>
                  <a:schemeClr val="bg1"/>
                </a:solidFill>
              </a:rPr>
              <a:t>s’élèvent à</a:t>
            </a:r>
            <a:endParaRPr lang="fr-FR" sz="2400" dirty="0">
              <a:solidFill>
                <a:schemeClr val="bg1"/>
              </a:solidFill>
            </a:endParaRPr>
          </a:p>
          <a:p>
            <a:endParaRPr lang="fr-FR" sz="4000" b="1" dirty="0">
              <a:solidFill>
                <a:schemeClr val="bg1"/>
              </a:solidFill>
            </a:endParaRPr>
          </a:p>
          <a:p>
            <a:endParaRPr lang="fr-FR" sz="4000" b="1" dirty="0" smtClean="0">
              <a:solidFill>
                <a:schemeClr val="bg1"/>
              </a:solidFill>
            </a:endParaRPr>
          </a:p>
          <a:p>
            <a:r>
              <a:rPr lang="fr-FR" sz="4000" b="1" dirty="0" smtClean="0">
                <a:solidFill>
                  <a:schemeClr val="bg1"/>
                </a:solidFill>
              </a:rPr>
              <a:t>185,8 </a:t>
            </a:r>
            <a:r>
              <a:rPr lang="fr-FR" sz="4000" b="1" dirty="0">
                <a:solidFill>
                  <a:schemeClr val="bg1"/>
                </a:solidFill>
              </a:rPr>
              <a:t>Millions d’euros </a:t>
            </a:r>
            <a:endParaRPr lang="fr-FR" sz="4000" b="1" dirty="0" smtClean="0">
              <a:solidFill>
                <a:schemeClr val="bg1"/>
              </a:solidFill>
            </a:endParaRPr>
          </a:p>
          <a:p>
            <a:endParaRPr lang="fr-FR" sz="2400" b="1" i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fr-FR" sz="2400" b="1" i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+ 3,1 </a:t>
            </a:r>
            <a:r>
              <a:rPr lang="fr-FR" sz="2400" b="1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Millions d’euros par rapport au BP 2019 </a:t>
            </a:r>
            <a:r>
              <a:rPr lang="fr-FR" sz="2400" b="1" i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(182,7M€)</a:t>
            </a:r>
            <a:endParaRPr lang="fr-FR" sz="2400" b="1" i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2203" y="116632"/>
            <a:ext cx="5365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</a:t>
            </a:r>
            <a:r>
              <a:rPr lang="fr-FR" sz="2400" b="1" dirty="0">
                <a:solidFill>
                  <a:schemeClr val="bg1"/>
                </a:solidFill>
              </a:rPr>
              <a:t>DE FONCTIONNEMENT</a:t>
            </a:r>
          </a:p>
        </p:txBody>
      </p:sp>
    </p:spTree>
    <p:extLst>
      <p:ext uri="{BB962C8B-B14F-4D97-AF65-F5344CB8AC3E}">
        <p14:creationId xmlns:p14="http://schemas.microsoft.com/office/powerpoint/2010/main" val="35650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484784"/>
            <a:ext cx="88304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latin typeface="+mj-lt"/>
              </a:rPr>
              <a:t>Les </a:t>
            </a:r>
            <a:r>
              <a:rPr lang="fr-FR" sz="2000" b="1" dirty="0">
                <a:latin typeface="+mj-lt"/>
              </a:rPr>
              <a:t>principaux chapitres de </a:t>
            </a:r>
            <a:r>
              <a:rPr lang="fr-FR" sz="2000" b="1" dirty="0">
                <a:solidFill>
                  <a:srgbClr val="00B050"/>
                </a:solidFill>
                <a:latin typeface="+mj-lt"/>
              </a:rPr>
              <a:t>dépenses de fonctionnement </a:t>
            </a:r>
            <a:r>
              <a:rPr lang="fr-FR" sz="2000" b="1" dirty="0" smtClean="0">
                <a:latin typeface="+mj-lt"/>
              </a:rPr>
              <a:t>sont :</a:t>
            </a:r>
            <a:endParaRPr lang="fr-FR" sz="2000" b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>
                <a:latin typeface="+mj-lt"/>
              </a:rPr>
              <a:t>Les </a:t>
            </a:r>
            <a:r>
              <a:rPr lang="fr-FR" sz="2000" b="1" dirty="0">
                <a:latin typeface="+mj-lt"/>
              </a:rPr>
              <a:t>charges à caractère général </a:t>
            </a:r>
            <a:r>
              <a:rPr lang="fr-FR" dirty="0">
                <a:latin typeface="+mj-lt"/>
              </a:rPr>
              <a:t>pour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55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,8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Millions d’euros </a:t>
            </a:r>
          </a:p>
          <a:p>
            <a:pPr lvl="1" algn="just"/>
            <a:r>
              <a:rPr lang="fr-FR" dirty="0" smtClean="0">
                <a:latin typeface="Arial Narrow" panose="020B0606020202030204" pitchFamily="34" charset="0"/>
              </a:rPr>
              <a:t>► </a:t>
            </a:r>
            <a:r>
              <a:rPr lang="fr-FR" sz="1600" i="1" dirty="0"/>
              <a:t>53,8 M€ au BP </a:t>
            </a:r>
            <a:r>
              <a:rPr lang="fr-FR" sz="1600" i="1" dirty="0" smtClean="0"/>
              <a:t>2019: </a:t>
            </a:r>
            <a:r>
              <a:rPr lang="fr-FR" sz="1600" i="1" dirty="0"/>
              <a:t>+ 1,5 M€ dû à l’indexation des contrats de prestation de services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>
                <a:latin typeface="+mj-lt"/>
              </a:rPr>
              <a:t>Les </a:t>
            </a:r>
            <a:r>
              <a:rPr lang="fr-FR" sz="2000" b="1" dirty="0">
                <a:latin typeface="+mj-lt"/>
              </a:rPr>
              <a:t>charges de personnel, </a:t>
            </a:r>
            <a:r>
              <a:rPr lang="fr-FR" dirty="0">
                <a:latin typeface="+mj-lt"/>
              </a:rPr>
              <a:t>particulièrement maîtrisées, </a:t>
            </a:r>
            <a:r>
              <a:rPr lang="fr-FR" dirty="0" smtClean="0">
                <a:latin typeface="+mj-lt"/>
              </a:rPr>
              <a:t>de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63,4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</a:t>
            </a:r>
          </a:p>
          <a:p>
            <a:pPr lvl="1" algn="just"/>
            <a:r>
              <a:rPr lang="fr-FR" dirty="0" smtClean="0">
                <a:latin typeface="Arial Narrow" panose="020B0606020202030204" pitchFamily="34" charset="0"/>
              </a:rPr>
              <a:t>►</a:t>
            </a:r>
            <a:r>
              <a:rPr lang="fr-FR" sz="1600" i="1" dirty="0" smtClean="0"/>
              <a:t>63,3M</a:t>
            </a:r>
            <a:r>
              <a:rPr lang="fr-FR" sz="1600" i="1" dirty="0"/>
              <a:t>€ au BP </a:t>
            </a:r>
            <a:r>
              <a:rPr lang="fr-FR" sz="1600" i="1" dirty="0" smtClean="0"/>
              <a:t>2019</a:t>
            </a:r>
            <a:endParaRPr lang="fr-FR" sz="1600" i="1" dirty="0"/>
          </a:p>
          <a:p>
            <a:pPr lvl="1" algn="just"/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>
                <a:latin typeface="+mj-lt"/>
              </a:rPr>
              <a:t>Les </a:t>
            </a:r>
            <a:r>
              <a:rPr lang="fr-FR" sz="2000" b="1" dirty="0">
                <a:latin typeface="+mj-lt"/>
              </a:rPr>
              <a:t>reversements de fiscalité </a:t>
            </a:r>
            <a:r>
              <a:rPr lang="fr-FR" dirty="0">
                <a:latin typeface="+mj-lt"/>
              </a:rPr>
              <a:t>aux communes prévus à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46,1 Millions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d’euros</a:t>
            </a:r>
            <a:endParaRPr lang="fr-FR" dirty="0" smtClean="0"/>
          </a:p>
          <a:p>
            <a:pPr lvl="1" algn="just"/>
            <a:r>
              <a:rPr lang="fr-FR" dirty="0" smtClean="0">
                <a:latin typeface="Arial Narrow" panose="020B0606020202030204" pitchFamily="34" charset="0"/>
              </a:rPr>
              <a:t>►46M€ </a:t>
            </a:r>
            <a:r>
              <a:rPr lang="fr-FR" sz="1600" i="1" dirty="0" smtClean="0"/>
              <a:t>au </a:t>
            </a:r>
            <a:r>
              <a:rPr lang="fr-FR" sz="1600" i="1" dirty="0"/>
              <a:t>BP </a:t>
            </a:r>
            <a:r>
              <a:rPr lang="fr-FR" sz="1600" i="1" dirty="0" smtClean="0"/>
              <a:t>2019</a:t>
            </a:r>
            <a:endParaRPr lang="fr-FR" sz="1600" i="1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dirty="0" smtClean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042203" y="116632"/>
            <a:ext cx="5365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</a:t>
            </a:r>
            <a:r>
              <a:rPr lang="fr-FR" sz="2400" b="1" dirty="0">
                <a:solidFill>
                  <a:schemeClr val="bg1"/>
                </a:solidFill>
              </a:rPr>
              <a:t>DE FONCTIONNEMENT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8309521" y="62373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14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9970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6832"/>
            <a:ext cx="9036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>
                <a:latin typeface="+mj-lt"/>
              </a:rPr>
              <a:t>Les</a:t>
            </a:r>
            <a:r>
              <a:rPr lang="fr-FR" dirty="0"/>
              <a:t> </a:t>
            </a:r>
            <a:r>
              <a:rPr lang="fr-FR" sz="2000" b="1" dirty="0">
                <a:latin typeface="+mj-lt"/>
              </a:rPr>
              <a:t>charges de gestion courante </a:t>
            </a:r>
            <a:r>
              <a:rPr lang="fr-FR" dirty="0">
                <a:latin typeface="+mj-lt"/>
              </a:rPr>
              <a:t>(dont subventions) pour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17,7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 </a:t>
            </a:r>
          </a:p>
          <a:p>
            <a:pPr lvl="1" algn="just"/>
            <a:r>
              <a:rPr lang="fr-FR" dirty="0">
                <a:latin typeface="Arial Narrow" panose="020B0606020202030204" pitchFamily="34" charset="0"/>
              </a:rPr>
              <a:t>► </a:t>
            </a:r>
            <a:r>
              <a:rPr lang="fr-FR" sz="1600" i="1" dirty="0"/>
              <a:t>16,6 M€ au BP 2019, augmentation liée au versement d’une indemnité exceptionnelle</a:t>
            </a:r>
          </a:p>
          <a:p>
            <a:pPr lvl="1" algn="just"/>
            <a:endParaRPr lang="fr-FR" dirty="0" smtClean="0"/>
          </a:p>
          <a:p>
            <a:pPr lvl="1" algn="just"/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>
                <a:latin typeface="+mj-lt"/>
              </a:rPr>
              <a:t>Les</a:t>
            </a:r>
            <a:r>
              <a:rPr lang="fr-FR" dirty="0"/>
              <a:t> </a:t>
            </a:r>
            <a:r>
              <a:rPr lang="fr-FR" sz="2000" b="1" dirty="0">
                <a:latin typeface="+mj-lt"/>
              </a:rPr>
              <a:t>charges financières </a:t>
            </a:r>
            <a:r>
              <a:rPr lang="fr-FR" dirty="0">
                <a:latin typeface="+mj-lt"/>
              </a:rPr>
              <a:t>de</a:t>
            </a:r>
            <a:r>
              <a:rPr lang="fr-FR" dirty="0"/>
              <a:t>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2,5 Millions d’euros </a:t>
            </a:r>
          </a:p>
          <a:p>
            <a:pPr lvl="1" algn="just"/>
            <a:r>
              <a:rPr lang="fr-FR" dirty="0">
                <a:latin typeface="Arial Narrow" panose="020B0606020202030204" pitchFamily="34" charset="0"/>
              </a:rPr>
              <a:t>►</a:t>
            </a:r>
            <a:r>
              <a:rPr lang="fr-FR" dirty="0"/>
              <a:t> </a:t>
            </a:r>
            <a:r>
              <a:rPr lang="fr-FR" sz="1600" i="1" dirty="0"/>
              <a:t>2,9 M€ au BP 2019, en baisse au regard de la stratégie de désendettement mise en œuvre par la Métropole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2203" y="116632"/>
            <a:ext cx="5365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</a:t>
            </a:r>
            <a:r>
              <a:rPr lang="fr-FR" sz="2400" b="1" dirty="0">
                <a:solidFill>
                  <a:schemeClr val="bg1"/>
                </a:solidFill>
              </a:rPr>
              <a:t>DE FONCTIONNEMENT</a:t>
            </a:r>
          </a:p>
        </p:txBody>
      </p:sp>
      <p:sp>
        <p:nvSpPr>
          <p:cNvPr id="4" name="Espace réservé du numéro de diapositive 3"/>
          <p:cNvSpPr txBox="1">
            <a:spLocks/>
          </p:cNvSpPr>
          <p:nvPr/>
        </p:nvSpPr>
        <p:spPr>
          <a:xfrm>
            <a:off x="8309521" y="62373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15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1030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842128"/>
            <a:ext cx="8892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+mj-lt"/>
              </a:rPr>
              <a:t>Illustration de quelques projets portés par la Métropole en 2020 autour de la stratégie </a:t>
            </a:r>
          </a:p>
          <a:p>
            <a:r>
              <a:rPr lang="fr-FR" sz="2000" dirty="0" smtClean="0">
                <a:latin typeface="+mj-lt"/>
              </a:rPr>
              <a:t>« 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Une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administration exemplaire, un territoire en actio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n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 »</a:t>
            </a:r>
          </a:p>
          <a:p>
            <a:endParaRPr lang="fr-FR" sz="1600" b="1" dirty="0"/>
          </a:p>
          <a:p>
            <a:endParaRPr lang="fr-FR" sz="1600" dirty="0"/>
          </a:p>
          <a:p>
            <a:r>
              <a:rPr lang="fr-FR" sz="2000" b="1" dirty="0">
                <a:solidFill>
                  <a:srgbClr val="00B050"/>
                </a:solidFill>
                <a:latin typeface="+mj-lt"/>
              </a:rPr>
              <a:t>Efficience </a:t>
            </a:r>
            <a:r>
              <a:rPr lang="fr-FR" sz="2000" b="1" dirty="0" smtClean="0">
                <a:solidFill>
                  <a:srgbClr val="00B050"/>
                </a:solidFill>
                <a:latin typeface="+mj-lt"/>
              </a:rPr>
              <a:t>écologique </a:t>
            </a:r>
            <a:r>
              <a:rPr lang="fr-FR" sz="2000" b="1" dirty="0">
                <a:solidFill>
                  <a:srgbClr val="00B050"/>
                </a:solidFill>
                <a:latin typeface="+mj-lt"/>
              </a:rPr>
              <a:t>recherchée au quotidien</a:t>
            </a:r>
          </a:p>
          <a:p>
            <a:endParaRPr lang="fr-FR" sz="2000" b="1" dirty="0">
              <a:solidFill>
                <a:srgbClr val="00B050"/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 smtClean="0"/>
              <a:t>Généralisation du  </a:t>
            </a:r>
            <a:r>
              <a:rPr lang="fr-FR" sz="1600" dirty="0"/>
              <a:t>zéro phyto dans l’entretien des espaces </a:t>
            </a:r>
            <a:r>
              <a:rPr lang="fr-FR" sz="1600" dirty="0" smtClean="0"/>
              <a:t>verts par nos équipes</a:t>
            </a:r>
            <a:endParaRPr lang="fr-FR" sz="1600" dirty="0"/>
          </a:p>
          <a:p>
            <a:pPr>
              <a:spcAft>
                <a:spcPts val="1200"/>
              </a:spcAft>
            </a:pPr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 smtClean="0"/>
              <a:t>Etude de nos </a:t>
            </a:r>
            <a:r>
              <a:rPr lang="fr-FR" sz="1600" dirty="0"/>
              <a:t>circuits de collecte pour optimiser les déplacements et réduire l’empreinte carbone de notre politique de ramassage des </a:t>
            </a:r>
            <a:r>
              <a:rPr lang="fr-FR" sz="1600" dirty="0" smtClean="0"/>
              <a:t>déchets</a:t>
            </a:r>
          </a:p>
          <a:p>
            <a:pPr>
              <a:spcAft>
                <a:spcPts val="1200"/>
              </a:spcAft>
            </a:pPr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/>
              <a:t>Une nouvelle approche de l’entretien des parcs d’activités axée sur le respect de la nature et de la </a:t>
            </a:r>
            <a:r>
              <a:rPr lang="fr-FR" sz="1600" dirty="0" smtClean="0"/>
              <a:t>biodiversité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042203" y="116632"/>
            <a:ext cx="5365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</a:t>
            </a:r>
            <a:r>
              <a:rPr lang="fr-FR" sz="2400" b="1" dirty="0">
                <a:solidFill>
                  <a:schemeClr val="bg1"/>
                </a:solidFill>
              </a:rPr>
              <a:t>DE FONCTIONNEMENT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9"/>
          <a:stretch/>
        </p:blipFill>
        <p:spPr>
          <a:xfrm>
            <a:off x="0" y="4534814"/>
            <a:ext cx="2156912" cy="18560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611924"/>
            <a:ext cx="3312418" cy="18110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654" y="4605098"/>
            <a:ext cx="2664346" cy="17762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1"/>
          <a:stretch/>
        </p:blipFill>
        <p:spPr>
          <a:xfrm>
            <a:off x="2156912" y="4547350"/>
            <a:ext cx="1815769" cy="1862459"/>
          </a:xfrm>
          <a:prstGeom prst="rect">
            <a:avLst/>
          </a:prstGeom>
        </p:spPr>
      </p:pic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378105" y="6510348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16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393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530" y="692696"/>
            <a:ext cx="8784976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+mj-lt"/>
              </a:rPr>
              <a:t>Illustration de quelques projets portés par la Métropole en 2020 autour de la stratégie </a:t>
            </a:r>
          </a:p>
          <a:p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« Transition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écologique &amp; énergétique : une métropole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engagée »</a:t>
            </a:r>
            <a:endParaRPr lang="fr-FR" sz="2400" b="1" dirty="0">
              <a:solidFill>
                <a:srgbClr val="00B050"/>
              </a:solidFill>
              <a:latin typeface="+mj-lt"/>
            </a:endParaRPr>
          </a:p>
          <a:p>
            <a:endParaRPr lang="fr-FR" sz="900" b="1" dirty="0"/>
          </a:p>
          <a:p>
            <a:r>
              <a:rPr lang="fr-FR" sz="2000" b="1" dirty="0" smtClean="0">
                <a:solidFill>
                  <a:srgbClr val="00B050"/>
                </a:solidFill>
                <a:latin typeface="+mj-lt"/>
              </a:rPr>
              <a:t>Une </a:t>
            </a:r>
            <a:r>
              <a:rPr lang="fr-FR" sz="2000" b="1" dirty="0">
                <a:solidFill>
                  <a:srgbClr val="00B050"/>
                </a:solidFill>
                <a:latin typeface="+mj-lt"/>
              </a:rPr>
              <a:t>transition sur les </a:t>
            </a:r>
            <a:r>
              <a:rPr lang="fr-FR" sz="2000" b="1" dirty="0" smtClean="0">
                <a:solidFill>
                  <a:srgbClr val="00B050"/>
                </a:solidFill>
                <a:latin typeface="+mj-lt"/>
              </a:rPr>
              <a:t>mobilités… déjà </a:t>
            </a:r>
            <a:r>
              <a:rPr lang="fr-FR" sz="2000" b="1" dirty="0">
                <a:solidFill>
                  <a:srgbClr val="00B050"/>
                </a:solidFill>
                <a:latin typeface="+mj-lt"/>
              </a:rPr>
              <a:t>en </a:t>
            </a:r>
            <a:r>
              <a:rPr lang="fr-FR" sz="2000" b="1" dirty="0" smtClean="0">
                <a:solidFill>
                  <a:srgbClr val="00B050"/>
                </a:solidFill>
                <a:latin typeface="+mj-lt"/>
              </a:rPr>
              <a:t>action</a:t>
            </a:r>
          </a:p>
          <a:p>
            <a:endParaRPr lang="fr-FR" sz="2000" b="1" dirty="0" smtClean="0">
              <a:solidFill>
                <a:srgbClr val="00B05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fr-FR" sz="1600" dirty="0" smtClean="0">
                <a:latin typeface="Arial Narrow" panose="020B0606020202030204" pitchFamily="34" charset="0"/>
              </a:rPr>
              <a:t>►</a:t>
            </a:r>
            <a:r>
              <a:rPr lang="fr-FR" sz="1600" dirty="0" smtClean="0"/>
              <a:t>Finalisation </a:t>
            </a:r>
            <a:r>
              <a:rPr lang="fr-FR" sz="1600" dirty="0"/>
              <a:t>et déploiement du schéma de déplacement et de la mobilité </a:t>
            </a:r>
            <a:r>
              <a:rPr lang="fr-FR" sz="1600" dirty="0" smtClean="0"/>
              <a:t>au travail </a:t>
            </a:r>
            <a:r>
              <a:rPr lang="fr-FR" sz="1600" dirty="0"/>
              <a:t>avec la promotion de l’usage du vélo </a:t>
            </a:r>
            <a:endParaRPr lang="fr-FR" sz="1600" dirty="0" smtClean="0"/>
          </a:p>
          <a:p>
            <a:pPr>
              <a:spcAft>
                <a:spcPts val="600"/>
              </a:spcAft>
            </a:pPr>
            <a:r>
              <a:rPr lang="fr-FR" sz="1600" dirty="0" smtClean="0">
                <a:latin typeface="Arial Narrow" panose="020B0606020202030204" pitchFamily="34" charset="0"/>
              </a:rPr>
              <a:t>►</a:t>
            </a:r>
            <a:r>
              <a:rPr lang="fr-FR" sz="1600" dirty="0" smtClean="0"/>
              <a:t>Soutien </a:t>
            </a:r>
            <a:r>
              <a:rPr lang="fr-FR" sz="1600" dirty="0"/>
              <a:t>aux modes de déplacements doux comme le vélo </a:t>
            </a:r>
            <a:r>
              <a:rPr lang="fr-FR" sz="1600" dirty="0" smtClean="0"/>
              <a:t>et la </a:t>
            </a:r>
            <a:r>
              <a:rPr lang="fr-FR" sz="1600" dirty="0"/>
              <a:t>Batellerie </a:t>
            </a:r>
            <a:endParaRPr lang="fr-FR" sz="1600" dirty="0" smtClean="0"/>
          </a:p>
          <a:p>
            <a:pPr>
              <a:spcAft>
                <a:spcPts val="600"/>
              </a:spcAft>
            </a:pPr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 smtClean="0"/>
              <a:t>La </a:t>
            </a:r>
            <a:r>
              <a:rPr lang="fr-FR" sz="1600" dirty="0"/>
              <a:t>nouvelle politique tarifaire Fil Bleu qui va dans le sens de la promotion des transports en commun, est portée par le </a:t>
            </a:r>
            <a:r>
              <a:rPr lang="fr-FR" sz="1600" dirty="0" smtClean="0"/>
              <a:t>SMT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042203" y="116632"/>
            <a:ext cx="5365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</a:t>
            </a:r>
            <a:r>
              <a:rPr lang="fr-FR" sz="2400" b="1" dirty="0">
                <a:solidFill>
                  <a:schemeClr val="bg1"/>
                </a:solidFill>
              </a:rPr>
              <a:t>DE FONCTIONNEMENT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15952" b="8942"/>
          <a:stretch/>
        </p:blipFill>
        <p:spPr>
          <a:xfrm>
            <a:off x="5882920" y="4592166"/>
            <a:ext cx="3277094" cy="18611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0"/>
          <a:stretch/>
        </p:blipFill>
        <p:spPr>
          <a:xfrm>
            <a:off x="2807296" y="4592166"/>
            <a:ext cx="3384426" cy="18923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8"/>
          <a:stretch/>
        </p:blipFill>
        <p:spPr>
          <a:xfrm>
            <a:off x="-18256" y="4581128"/>
            <a:ext cx="3204570" cy="1903346"/>
          </a:xfrm>
          <a:prstGeom prst="rect">
            <a:avLst/>
          </a:prstGeom>
        </p:spPr>
      </p:pic>
      <p:sp>
        <p:nvSpPr>
          <p:cNvPr id="9" name="Espace réservé du numéro de diapositive 3"/>
          <p:cNvSpPr txBox="1">
            <a:spLocks/>
          </p:cNvSpPr>
          <p:nvPr/>
        </p:nvSpPr>
        <p:spPr>
          <a:xfrm>
            <a:off x="8316416" y="649564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17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5517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737987"/>
            <a:ext cx="88569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  <a:latin typeface="+mj-lt"/>
              </a:rPr>
              <a:t>Une administration qui montre l’exemple </a:t>
            </a:r>
            <a:r>
              <a:rPr lang="fr-FR" sz="2000" dirty="0">
                <a:latin typeface="+mj-lt"/>
              </a:rPr>
              <a:t>pour réduire notre consommation énergétique et notre empreinte écologique</a:t>
            </a:r>
          </a:p>
          <a:p>
            <a:endParaRPr lang="fr-FR" sz="2000" b="1" dirty="0">
              <a:solidFill>
                <a:srgbClr val="00B05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fr-FR" dirty="0" smtClean="0">
                <a:latin typeface="Arial Narrow" panose="020B0606020202030204" pitchFamily="34" charset="0"/>
              </a:rPr>
              <a:t>►</a:t>
            </a:r>
            <a:r>
              <a:rPr lang="fr-FR" sz="1600" dirty="0"/>
              <a:t>Développement appuyé de la promotion et de la gestion des services publics grâce à nos outils numériques (Site internet, appli, GRC) </a:t>
            </a:r>
          </a:p>
          <a:p>
            <a:pPr>
              <a:spcAft>
                <a:spcPts val="600"/>
              </a:spcAft>
            </a:pPr>
            <a:r>
              <a:rPr lang="fr-FR" dirty="0">
                <a:latin typeface="Arial Narrow" panose="020B0606020202030204" pitchFamily="34" charset="0"/>
              </a:rPr>
              <a:t>►</a:t>
            </a:r>
            <a:r>
              <a:rPr lang="fr-FR" sz="1600" dirty="0"/>
              <a:t>Gestion Relation Citoyenne accentuée pour une </a:t>
            </a:r>
            <a:r>
              <a:rPr lang="fr-FR" sz="1600" dirty="0" smtClean="0"/>
              <a:t>meilleure </a:t>
            </a:r>
            <a:r>
              <a:rPr lang="fr-FR" sz="1600" dirty="0"/>
              <a:t>prise en compte des demandes</a:t>
            </a:r>
          </a:p>
          <a:p>
            <a:pPr>
              <a:spcAft>
                <a:spcPts val="600"/>
              </a:spcAft>
            </a:pPr>
            <a:r>
              <a:rPr lang="fr-FR" dirty="0">
                <a:latin typeface="Arial Narrow" panose="020B0606020202030204" pitchFamily="34" charset="0"/>
              </a:rPr>
              <a:t>►</a:t>
            </a:r>
            <a:r>
              <a:rPr lang="fr-FR" sz="1600" dirty="0"/>
              <a:t>Poursuite du déploiement du Portail usager pour l’eau (gestion en ligne, interface clientèle, paiement en ligne..) </a:t>
            </a:r>
          </a:p>
          <a:p>
            <a:pPr>
              <a:spcAft>
                <a:spcPts val="600"/>
              </a:spcAft>
            </a:pPr>
            <a:r>
              <a:rPr lang="fr-FR" dirty="0" smtClean="0">
                <a:latin typeface="Arial Narrow" panose="020B0606020202030204" pitchFamily="34" charset="0"/>
              </a:rPr>
              <a:t>►</a:t>
            </a:r>
            <a:r>
              <a:rPr lang="fr-FR" sz="1600" dirty="0" smtClean="0"/>
              <a:t>Dématérialisation de l’envoi des documents et rapports aux élus, de l’envoi des documents d’urbanisme et des marchés publics</a:t>
            </a:r>
            <a:endParaRPr lang="fr-FR" sz="1600" dirty="0"/>
          </a:p>
          <a:p>
            <a:pPr>
              <a:spcAft>
                <a:spcPts val="600"/>
              </a:spcAft>
            </a:pPr>
            <a:r>
              <a:rPr lang="fr-FR" dirty="0">
                <a:latin typeface="Arial Narrow" panose="020B0606020202030204" pitchFamily="34" charset="0"/>
              </a:rPr>
              <a:t>►</a:t>
            </a:r>
            <a:r>
              <a:rPr lang="fr-FR" sz="1600" dirty="0"/>
              <a:t>Renouvellement du marché d’électricité de Tours Métropole Val de Loire qui intègre la production obligatoire d’énergies vertes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2203" y="116632"/>
            <a:ext cx="5365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</a:t>
            </a:r>
            <a:r>
              <a:rPr lang="fr-FR" sz="2400" b="1" dirty="0">
                <a:solidFill>
                  <a:schemeClr val="bg1"/>
                </a:solidFill>
              </a:rPr>
              <a:t>DE FONCTIONNEMENT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01374"/>
            <a:ext cx="3194280" cy="20768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0"/>
          <a:stretch/>
        </p:blipFill>
        <p:spPr>
          <a:xfrm>
            <a:off x="3678282" y="4401374"/>
            <a:ext cx="2215862" cy="20346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18" y="4445633"/>
            <a:ext cx="2791754" cy="2032569"/>
          </a:xfrm>
          <a:prstGeom prst="rect">
            <a:avLst/>
          </a:prstGeom>
        </p:spPr>
      </p:pic>
      <p:sp>
        <p:nvSpPr>
          <p:cNvPr id="7" name="Espace réservé du numéro de diapositive 3"/>
          <p:cNvSpPr txBox="1">
            <a:spLocks/>
          </p:cNvSpPr>
          <p:nvPr/>
        </p:nvSpPr>
        <p:spPr>
          <a:xfrm>
            <a:off x="8374339" y="6492875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18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41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19</a:t>
            </a:fld>
            <a:endParaRPr lang="fr-FR" sz="1000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179512" y="2636912"/>
            <a:ext cx="8520666" cy="3672408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fr-FR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116,2 </a:t>
            </a:r>
            <a:r>
              <a:rPr lang="fr-FR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Millions d’euros </a:t>
            </a:r>
            <a:endParaRPr lang="fr-FR" sz="4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fr-FR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fr-FR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Dont 10,3 Millions d’euros de restes à réaliser 2019</a:t>
            </a:r>
            <a:endParaRPr lang="fr-FR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marL="0" indent="0" algn="just">
              <a:buFont typeface="Arial" pitchFamily="34" charset="0"/>
              <a:buNone/>
            </a:pPr>
            <a:endParaRPr lang="fr-FR" sz="1600" dirty="0" smtClean="0"/>
          </a:p>
          <a:p>
            <a:pPr marL="0" indent="0" algn="just">
              <a:buFont typeface="Arial" pitchFamily="34" charset="0"/>
              <a:buNone/>
            </a:pPr>
            <a:endParaRPr lang="fr-FR" sz="1800" dirty="0" smtClean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81000" y="836712"/>
            <a:ext cx="8519178" cy="1656184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000" b="1" dirty="0" smtClean="0">
              <a:solidFill>
                <a:schemeClr val="bg1"/>
              </a:solidFill>
            </a:endParaRPr>
          </a:p>
          <a:p>
            <a:r>
              <a:rPr lang="fr-FR" sz="4000" b="1" dirty="0" smtClean="0">
                <a:solidFill>
                  <a:schemeClr val="bg1"/>
                </a:solidFill>
              </a:rPr>
              <a:t>Les </a:t>
            </a:r>
            <a:r>
              <a:rPr lang="fr-FR" sz="4000" b="1" dirty="0">
                <a:solidFill>
                  <a:schemeClr val="bg1"/>
                </a:solidFill>
              </a:rPr>
              <a:t>dépenses </a:t>
            </a:r>
            <a:r>
              <a:rPr lang="fr-FR" sz="4000" b="1" dirty="0" smtClean="0">
                <a:solidFill>
                  <a:schemeClr val="bg1"/>
                </a:solidFill>
              </a:rPr>
              <a:t>réelles d’investissement s’élèvent à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56206" y="116632"/>
            <a:ext cx="493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D’INVESTISSEMENT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659213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Le contexte de préparation du budget primitif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09521" y="6237312"/>
            <a:ext cx="370384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2</a:t>
            </a:fld>
            <a:endParaRPr lang="fr-FR" sz="1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03" b="12727"/>
          <a:stretch/>
        </p:blipFill>
        <p:spPr>
          <a:xfrm>
            <a:off x="0" y="566900"/>
            <a:ext cx="9144000" cy="387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5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5975"/>
            <a:ext cx="873432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latin typeface="+mj-lt"/>
              </a:rPr>
              <a:t>Le </a:t>
            </a:r>
            <a:r>
              <a:rPr lang="fr-FR" sz="2000" b="1" dirty="0">
                <a:solidFill>
                  <a:srgbClr val="00B050"/>
                </a:solidFill>
                <a:latin typeface="+mj-lt"/>
              </a:rPr>
              <a:t>financement de l’investissement </a:t>
            </a:r>
            <a:r>
              <a:rPr lang="fr-FR" sz="2000" b="1" dirty="0">
                <a:latin typeface="+mj-lt"/>
              </a:rPr>
              <a:t>reposera sur : </a:t>
            </a:r>
          </a:p>
          <a:p>
            <a:pPr lvl="1" algn="just"/>
            <a:endParaRPr lang="fr-FR" sz="1600" dirty="0"/>
          </a:p>
          <a:p>
            <a:pPr lvl="1" algn="just"/>
            <a:r>
              <a:rPr lang="fr-FR" sz="1600" b="1" dirty="0" smtClean="0">
                <a:latin typeface="+mj-lt"/>
              </a:rPr>
              <a:t>1. </a:t>
            </a:r>
            <a:r>
              <a:rPr lang="fr-FR" b="1" dirty="0" smtClean="0">
                <a:latin typeface="+mj-lt"/>
              </a:rPr>
              <a:t>L’autofinancement prévisionnel </a:t>
            </a:r>
            <a:r>
              <a:rPr lang="fr-FR" sz="1600" dirty="0" smtClean="0">
                <a:latin typeface="+mj-lt"/>
              </a:rPr>
              <a:t>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27 Millions d’euros 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 </a:t>
            </a:r>
            <a:r>
              <a:rPr lang="fr-FR" sz="1600" i="1" dirty="0"/>
              <a:t>+ </a:t>
            </a:r>
            <a:r>
              <a:rPr lang="fr-FR" sz="1600" i="1" dirty="0" smtClean="0"/>
              <a:t>0,3M</a:t>
            </a:r>
            <a:r>
              <a:rPr lang="fr-FR" sz="1600" i="1" dirty="0"/>
              <a:t>€ par rapport au BP </a:t>
            </a:r>
            <a:r>
              <a:rPr lang="fr-FR" sz="1600" i="1" dirty="0" smtClean="0"/>
              <a:t>2019</a:t>
            </a:r>
          </a:p>
          <a:p>
            <a:pPr lvl="1" algn="just"/>
            <a:endParaRPr lang="fr-FR" sz="1600" i="1" dirty="0"/>
          </a:p>
          <a:p>
            <a:pPr lvl="1" algn="just"/>
            <a:r>
              <a:rPr lang="fr-FR" b="1" dirty="0" smtClean="0"/>
              <a:t>2. </a:t>
            </a:r>
            <a:r>
              <a:rPr lang="fr-FR" b="1" dirty="0" smtClean="0">
                <a:latin typeface="+mj-lt"/>
              </a:rPr>
              <a:t>Le </a:t>
            </a:r>
            <a:r>
              <a:rPr lang="fr-FR" b="1" dirty="0">
                <a:latin typeface="+mj-lt"/>
              </a:rPr>
              <a:t>solde d’investissement et l’affectation du résultat </a:t>
            </a:r>
            <a:r>
              <a:rPr lang="fr-FR" b="1" dirty="0" smtClean="0">
                <a:latin typeface="+mj-lt"/>
              </a:rPr>
              <a:t>2019 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10,3 Millions d’euros</a:t>
            </a:r>
          </a:p>
          <a:p>
            <a:pPr marL="800100" lvl="1" indent="-342900" algn="just">
              <a:buFont typeface="+mj-lt"/>
              <a:buAutoNum type="arabicPeriod"/>
            </a:pPr>
            <a:endParaRPr lang="fr-FR" sz="1600" dirty="0" smtClean="0"/>
          </a:p>
          <a:p>
            <a:pPr lvl="1" algn="just"/>
            <a:r>
              <a:rPr lang="fr-FR" sz="1600" b="1" dirty="0" smtClean="0"/>
              <a:t>3. </a:t>
            </a:r>
            <a:r>
              <a:rPr lang="fr-FR" b="1" dirty="0" smtClean="0">
                <a:latin typeface="+mj-lt"/>
              </a:rPr>
              <a:t>Les financements des communes </a:t>
            </a:r>
            <a:r>
              <a:rPr lang="fr-FR" sz="1600" b="1" dirty="0" smtClean="0">
                <a:latin typeface="+mj-lt"/>
              </a:rPr>
              <a:t>: </a:t>
            </a:r>
            <a:r>
              <a:rPr lang="fr-FR" sz="1600" dirty="0" smtClean="0">
                <a:latin typeface="+mj-lt"/>
              </a:rPr>
              <a:t>attribution de compensation d’investissement et fonds de concours à hauteur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22,7 Millions d’euros 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</a:t>
            </a:r>
            <a:r>
              <a:rPr lang="fr-FR" sz="1600" i="1" dirty="0" smtClean="0"/>
              <a:t>En progression de 0,3M€</a:t>
            </a:r>
            <a:endParaRPr lang="fr-FR" sz="1600" i="1" dirty="0"/>
          </a:p>
          <a:p>
            <a:pPr lvl="1" algn="just"/>
            <a:endParaRPr lang="fr-FR" sz="1600" dirty="0"/>
          </a:p>
          <a:p>
            <a:pPr lvl="1" algn="just"/>
            <a:r>
              <a:rPr lang="fr-FR" b="1" dirty="0" smtClean="0">
                <a:latin typeface="+mj-lt"/>
              </a:rPr>
              <a:t>4. Les dotations, recettes fiscales et cessions </a:t>
            </a:r>
            <a:r>
              <a:rPr lang="fr-FR" dirty="0" smtClean="0">
                <a:latin typeface="+mj-lt"/>
              </a:rPr>
              <a:t>pour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42,8 Millions d’euros 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</a:t>
            </a:r>
            <a:r>
              <a:rPr lang="fr-FR" sz="1600" i="1" dirty="0" smtClean="0">
                <a:latin typeface="Arial Narrow" panose="020B0606020202030204" pitchFamily="34" charset="0"/>
              </a:rPr>
              <a:t> </a:t>
            </a:r>
            <a:r>
              <a:rPr lang="fr-FR" sz="1600" i="1" dirty="0"/>
              <a:t>Augmentation de </a:t>
            </a:r>
            <a:r>
              <a:rPr lang="fr-FR" sz="1600" i="1" dirty="0" smtClean="0"/>
              <a:t>7,6M€ </a:t>
            </a:r>
            <a:r>
              <a:rPr lang="fr-FR" sz="1600" i="1" dirty="0"/>
              <a:t>grâce aux subventions reçues (CRST)</a:t>
            </a:r>
          </a:p>
          <a:p>
            <a:pPr marL="800100" lvl="1" indent="-342900" algn="just">
              <a:buFont typeface="+mj-lt"/>
              <a:buAutoNum type="arabicPeriod"/>
            </a:pPr>
            <a:endParaRPr lang="fr-FR" sz="1600" dirty="0"/>
          </a:p>
          <a:p>
            <a:pPr lvl="1" algn="just"/>
            <a:r>
              <a:rPr lang="fr-FR" b="1" dirty="0" smtClean="0">
                <a:latin typeface="+mj-lt"/>
              </a:rPr>
              <a:t>5. L’emprunt</a:t>
            </a:r>
            <a:r>
              <a:rPr lang="fr-FR" dirty="0" smtClean="0">
                <a:latin typeface="+mj-lt"/>
              </a:rPr>
              <a:t> prévu pour un montant de seulement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13,4 Millions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d’euros, </a:t>
            </a:r>
            <a:r>
              <a:rPr lang="fr-FR" sz="1600" dirty="0"/>
              <a:t>soit le montant des remboursements d’emprunt à effectuer dans </a:t>
            </a:r>
            <a:r>
              <a:rPr lang="fr-FR" sz="1600" dirty="0" smtClean="0"/>
              <a:t>l’année.</a:t>
            </a:r>
            <a:endParaRPr lang="fr-FR" sz="1600" dirty="0"/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i="1" dirty="0" smtClean="0"/>
              <a:t>Pour </a:t>
            </a:r>
            <a:r>
              <a:rPr lang="fr-FR" sz="1600" i="1" dirty="0"/>
              <a:t>mémoire, l’emprunt prévu au budget primitif pour 2019 était </a:t>
            </a:r>
            <a:r>
              <a:rPr lang="fr-FR" sz="1600" i="1" dirty="0" smtClean="0"/>
              <a:t>de 21 </a:t>
            </a:r>
            <a:r>
              <a:rPr lang="fr-FR" sz="1600" i="1" dirty="0"/>
              <a:t>Millions d’euros</a:t>
            </a:r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20</a:t>
            </a:fld>
            <a:endParaRPr lang="fr-FR" sz="1000" dirty="0"/>
          </a:p>
        </p:txBody>
      </p:sp>
      <p:sp>
        <p:nvSpPr>
          <p:cNvPr id="4" name="Rectangle 3"/>
          <p:cNvSpPr/>
          <p:nvPr/>
        </p:nvSpPr>
        <p:spPr>
          <a:xfrm>
            <a:off x="3273841" y="116632"/>
            <a:ext cx="4902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RECETTES D’INVESTISSEMENT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8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21</a:t>
            </a:fld>
            <a:endParaRPr lang="fr-FR" sz="1000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179512" y="2636912"/>
            <a:ext cx="8520666" cy="3672408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 Transition </a:t>
            </a: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écologique </a:t>
            </a:r>
            <a:r>
              <a:rPr lang="fr-FR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déjà en </a:t>
            </a: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action</a:t>
            </a:r>
          </a:p>
          <a:p>
            <a:pPr lvl="1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Une Métropole </a:t>
            </a: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proximité et de vie 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Une </a:t>
            </a: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</a:t>
            </a:r>
            <a:r>
              <a:rPr lang="fr-FR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étropole </a:t>
            </a: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attractive et dynamique</a:t>
            </a:r>
          </a:p>
          <a:p>
            <a:pPr marL="0" indent="0" algn="just">
              <a:buFont typeface="Arial" pitchFamily="34" charset="0"/>
              <a:buNone/>
            </a:pPr>
            <a:endParaRPr lang="fr-FR" sz="1800" dirty="0" smtClean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81000" y="836712"/>
            <a:ext cx="8519178" cy="1584176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chemeClr val="bg1"/>
                </a:solidFill>
              </a:rPr>
              <a:t>Nos </a:t>
            </a:r>
            <a:r>
              <a:rPr lang="fr-FR" sz="3200" b="1" dirty="0">
                <a:solidFill>
                  <a:schemeClr val="bg1"/>
                </a:solidFill>
              </a:rPr>
              <a:t>projets de dépenses en investissement s’articuleront autour de trois grands axes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6206" y="116632"/>
            <a:ext cx="493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D’INVESTISSEMENT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0528" y="578297"/>
            <a:ext cx="914501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La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Transition écologique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déjà en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action </a:t>
            </a:r>
            <a:endParaRPr lang="fr-FR" dirty="0" smtClean="0"/>
          </a:p>
          <a:p>
            <a:pPr lvl="1" algn="just"/>
            <a:endParaRPr lang="fr-FR" sz="1600" dirty="0" smtClean="0"/>
          </a:p>
          <a:p>
            <a:pPr lvl="1" algn="just"/>
            <a:r>
              <a:rPr lang="fr-FR" sz="2000" b="1" dirty="0" smtClean="0">
                <a:latin typeface="+mj-lt"/>
              </a:rPr>
              <a:t>Investissements dans les politiques de déplacements quotidiens/ touristiques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 </a:t>
            </a:r>
            <a:r>
              <a:rPr lang="fr-FR" sz="1600" b="1" dirty="0" smtClean="0"/>
              <a:t>Tram</a:t>
            </a:r>
            <a:r>
              <a:rPr lang="fr-FR" sz="1600" dirty="0" smtClean="0"/>
              <a:t> 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3 Millions d’euros </a:t>
            </a:r>
            <a:r>
              <a:rPr lang="fr-FR" sz="1600" dirty="0" smtClean="0"/>
              <a:t>pour le financement des nouvelles lignes de tramway (missions du mandataire, études, acquisitions…)</a:t>
            </a:r>
          </a:p>
          <a:p>
            <a:pPr marL="742950" lvl="1" indent="-285750" algn="just">
              <a:buFontTx/>
              <a:buChar char="-"/>
            </a:pPr>
            <a:endParaRPr lang="fr-FR" sz="1600" dirty="0" smtClean="0"/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b="1" dirty="0" smtClean="0"/>
              <a:t>Bus GNV </a:t>
            </a:r>
            <a:r>
              <a:rPr lang="fr-FR" sz="1600" dirty="0" smtClean="0"/>
              <a:t>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 Millions d’euros </a:t>
            </a:r>
            <a:r>
              <a:rPr lang="fr-FR" sz="1600" dirty="0"/>
              <a:t>pour le </a:t>
            </a:r>
            <a:r>
              <a:rPr lang="fr-FR" sz="1600" dirty="0" smtClean="0"/>
              <a:t>financement du renouvellement progressif de la flotte de bus pour la fin des bus diesel</a:t>
            </a:r>
          </a:p>
          <a:p>
            <a:pPr marL="742950" lvl="1" indent="-285750" algn="just">
              <a:buFontTx/>
              <a:buChar char="-"/>
            </a:pPr>
            <a:endParaRPr lang="fr-FR" sz="1600" dirty="0" smtClean="0"/>
          </a:p>
          <a:p>
            <a:pPr lvl="1" algn="just"/>
            <a:endParaRPr lang="fr-FR" sz="800" b="1" dirty="0">
              <a:latin typeface="+mj-lt"/>
            </a:endParaRPr>
          </a:p>
          <a:p>
            <a:pPr lvl="1" algn="just"/>
            <a:r>
              <a:rPr lang="fr-FR" sz="2000" b="1" dirty="0" smtClean="0">
                <a:latin typeface="+mj-lt"/>
              </a:rPr>
              <a:t>Promotion </a:t>
            </a:r>
            <a:r>
              <a:rPr lang="fr-FR" sz="2000" b="1" dirty="0">
                <a:latin typeface="+mj-lt"/>
              </a:rPr>
              <a:t>de l’usage du vélo </a:t>
            </a:r>
            <a:endParaRPr lang="fr-FR" sz="2000" b="1" dirty="0" smtClean="0">
              <a:latin typeface="+mj-lt"/>
            </a:endParaRP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5,5 Millions d’euros </a:t>
            </a:r>
            <a:r>
              <a:rPr lang="fr-FR" sz="1600" dirty="0" smtClean="0"/>
              <a:t>mobilisés en 2020 pour travailler sur les itinéraires cyclables Saint Jacques de Compostelle et Cher Canal du Berry, pour des aménagement touristiques, pour de la signalétique</a:t>
            </a:r>
            <a:r>
              <a:rPr lang="fr-FR" sz="1600" dirty="0"/>
              <a:t> </a:t>
            </a:r>
            <a:r>
              <a:rPr lang="fr-FR" sz="1600" dirty="0" smtClean="0"/>
              <a:t>et la mise en œuvre du schéma 2 roues.</a:t>
            </a:r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93691" y="6492875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22</a:t>
            </a:fld>
            <a:endParaRPr lang="fr-FR" sz="1000" dirty="0"/>
          </a:p>
        </p:txBody>
      </p:sp>
      <p:sp>
        <p:nvSpPr>
          <p:cNvPr id="4" name="Rectangle 3"/>
          <p:cNvSpPr/>
          <p:nvPr/>
        </p:nvSpPr>
        <p:spPr>
          <a:xfrm>
            <a:off x="3256206" y="116632"/>
            <a:ext cx="493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D’INVESTISSEMENT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9" b="12362"/>
          <a:stretch/>
        </p:blipFill>
        <p:spPr>
          <a:xfrm>
            <a:off x="0" y="4869160"/>
            <a:ext cx="3816474" cy="15773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30160" b="12168"/>
          <a:stretch/>
        </p:blipFill>
        <p:spPr>
          <a:xfrm>
            <a:off x="3790156" y="4869160"/>
            <a:ext cx="3754750" cy="15830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 b="23866"/>
          <a:stretch/>
        </p:blipFill>
        <p:spPr>
          <a:xfrm>
            <a:off x="7544906" y="4869160"/>
            <a:ext cx="1603489" cy="15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0528" y="783490"/>
            <a:ext cx="921702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La Transition écologique déjà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en action </a:t>
            </a:r>
          </a:p>
          <a:p>
            <a:pPr lvl="1" algn="just"/>
            <a:endParaRPr lang="fr-FR" sz="1600" dirty="0"/>
          </a:p>
          <a:p>
            <a:pPr lvl="1" algn="just"/>
            <a:r>
              <a:rPr lang="fr-FR" sz="2000" b="1" dirty="0">
                <a:latin typeface="+mj-lt"/>
              </a:rPr>
              <a:t>Efficience énergétique </a:t>
            </a: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 smtClean="0"/>
              <a:t>Lancement de la plateforme de </a:t>
            </a:r>
            <a:r>
              <a:rPr lang="fr-FR" sz="1600" dirty="0"/>
              <a:t>rénovation de </a:t>
            </a:r>
            <a:r>
              <a:rPr lang="fr-FR" sz="1600" dirty="0" smtClean="0"/>
              <a:t>l’habitat et des locaux professionnels ARTEMIS pour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1,8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Million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d’euros  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 </a:t>
            </a:r>
            <a:r>
              <a:rPr lang="fr-FR" sz="1600" dirty="0" smtClean="0"/>
              <a:t>Déploiement </a:t>
            </a:r>
            <a:r>
              <a:rPr lang="fr-FR" sz="1600" dirty="0"/>
              <a:t>d’un éclairage </a:t>
            </a:r>
            <a:r>
              <a:rPr lang="fr-FR" sz="1600" dirty="0" err="1" smtClean="0"/>
              <a:t>led</a:t>
            </a:r>
            <a:r>
              <a:rPr lang="fr-FR" sz="1600" dirty="0" smtClean="0"/>
              <a:t> pour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850 000 euros</a:t>
            </a: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800 000 euros </a:t>
            </a:r>
            <a:r>
              <a:rPr lang="fr-FR" sz="1600" dirty="0" smtClean="0"/>
              <a:t>pour le réseau de chaleur urbain et le raccordement de MAME</a:t>
            </a: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</a:t>
            </a:r>
            <a:r>
              <a:rPr lang="fr-FR" sz="1600" dirty="0"/>
              <a:t> Intégration d’une politique de déploiement de panneaux photovoltaïques sur les bâtiments de la Métropole pour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75 000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euros</a:t>
            </a:r>
          </a:p>
          <a:p>
            <a:pPr lvl="1" algn="just"/>
            <a:r>
              <a:rPr lang="fr-FR" sz="2000" dirty="0">
                <a:latin typeface="Arial Narrow" panose="020B0606020202030204" pitchFamily="34" charset="0"/>
              </a:rPr>
              <a:t>►</a:t>
            </a:r>
            <a:r>
              <a:rPr lang="fr-FR" sz="1600" dirty="0"/>
              <a:t>Développement de l’utilisation de l’hydrogène (</a:t>
            </a:r>
            <a:r>
              <a:rPr lang="fr-FR" sz="1600" dirty="0" smtClean="0"/>
              <a:t>études notamment pour la création d’un quartier Hydrogène à Rochecorbon) </a:t>
            </a:r>
            <a:r>
              <a:rPr lang="fr-FR" sz="1600" dirty="0"/>
              <a:t>pour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60 000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euros </a:t>
            </a:r>
            <a:endParaRPr lang="fr-FR" sz="1600" dirty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23</a:t>
            </a:fld>
            <a:endParaRPr lang="fr-FR" sz="1000" dirty="0"/>
          </a:p>
        </p:txBody>
      </p:sp>
      <p:sp>
        <p:nvSpPr>
          <p:cNvPr id="4" name="Rectangle 3"/>
          <p:cNvSpPr/>
          <p:nvPr/>
        </p:nvSpPr>
        <p:spPr>
          <a:xfrm>
            <a:off x="3256206" y="116632"/>
            <a:ext cx="493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D’INVESTISSEMENT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9"/>
          <a:stretch/>
        </p:blipFill>
        <p:spPr>
          <a:xfrm>
            <a:off x="31040" y="5024005"/>
            <a:ext cx="3240410" cy="15242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6"/>
          <a:stretch/>
        </p:blipFill>
        <p:spPr>
          <a:xfrm>
            <a:off x="3260777" y="5024004"/>
            <a:ext cx="2808312" cy="15149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b="4554"/>
          <a:stretch/>
        </p:blipFill>
        <p:spPr>
          <a:xfrm>
            <a:off x="6012162" y="5024004"/>
            <a:ext cx="3131838" cy="1524282"/>
          </a:xfrm>
          <a:prstGeom prst="rect">
            <a:avLst/>
          </a:prstGeom>
        </p:spPr>
      </p:pic>
      <p:sp>
        <p:nvSpPr>
          <p:cNvPr id="9" name="Espace réservé du numéro de diapositive 3"/>
          <p:cNvSpPr txBox="1">
            <a:spLocks/>
          </p:cNvSpPr>
          <p:nvPr/>
        </p:nvSpPr>
        <p:spPr>
          <a:xfrm>
            <a:off x="8439417" y="65389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23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8076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821" y="574703"/>
            <a:ext cx="91780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fr-FR" b="1" dirty="0">
                <a:latin typeface="+mj-lt"/>
              </a:rPr>
              <a:t>Poursuite de la mise en œuvre du plan alimentaire </a:t>
            </a:r>
            <a:r>
              <a:rPr lang="fr-FR" b="1" dirty="0" smtClean="0">
                <a:latin typeface="+mj-lt"/>
              </a:rPr>
              <a:t>territorial</a:t>
            </a:r>
            <a:endParaRPr lang="fr-FR" b="1" dirty="0">
              <a:latin typeface="+mj-lt"/>
            </a:endParaRPr>
          </a:p>
          <a:p>
            <a:pPr lvl="1" algn="just"/>
            <a:r>
              <a:rPr lang="fr-FR" sz="2000" dirty="0" smtClean="0">
                <a:latin typeface="Arial Narrow" panose="020B0606020202030204" pitchFamily="34" charset="0"/>
              </a:rPr>
              <a:t>►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370 0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00 euros </a:t>
            </a:r>
            <a:r>
              <a:rPr lang="fr-FR" dirty="0"/>
              <a:t>pour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1600" dirty="0"/>
              <a:t>faciliter l’installation de nouveaux </a:t>
            </a:r>
            <a:r>
              <a:rPr lang="fr-FR" sz="1600" dirty="0" smtClean="0"/>
              <a:t>maraichers notamment à Chambray-Les-Tours, Saint-Avertin et </a:t>
            </a:r>
            <a:r>
              <a:rPr lang="fr-FR" sz="1600" dirty="0" err="1" smtClean="0"/>
              <a:t>Berthenay</a:t>
            </a:r>
            <a:endParaRPr lang="fr-FR" sz="1600" dirty="0"/>
          </a:p>
          <a:p>
            <a:pPr lvl="1" algn="just"/>
            <a:endParaRPr lang="fr-FR" sz="1600" dirty="0"/>
          </a:p>
          <a:p>
            <a:pPr lvl="1" algn="just"/>
            <a:r>
              <a:rPr lang="fr-FR" b="1" dirty="0">
                <a:latin typeface="+mj-lt"/>
              </a:rPr>
              <a:t>Validation et mise en œuvre schéma directeur de l’énergie </a:t>
            </a:r>
          </a:p>
          <a:p>
            <a:pPr lvl="1" algn="just"/>
            <a:r>
              <a:rPr lang="fr-FR" sz="2000" dirty="0">
                <a:latin typeface="Arial Narrow" panose="020B0606020202030204" pitchFamily="34" charset="0"/>
              </a:rPr>
              <a:t>►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100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000 euros </a:t>
            </a:r>
            <a:r>
              <a:rPr lang="fr-FR" sz="1600" dirty="0" smtClean="0"/>
              <a:t>dédiés </a:t>
            </a:r>
            <a:r>
              <a:rPr lang="fr-FR" sz="1600" dirty="0"/>
              <a:t>à la mise en œuvre </a:t>
            </a:r>
            <a:r>
              <a:rPr lang="fr-FR" sz="1600" dirty="0" smtClean="0"/>
              <a:t>d’un schéma directeur de l’énergie</a:t>
            </a:r>
          </a:p>
          <a:p>
            <a:pPr lvl="1" algn="just"/>
            <a:endParaRPr lang="fr-FR" sz="1600" dirty="0"/>
          </a:p>
          <a:p>
            <a:pPr lvl="1" algn="just"/>
            <a:r>
              <a:rPr lang="fr-FR" b="1" dirty="0">
                <a:latin typeface="+mj-lt"/>
              </a:rPr>
              <a:t>Début d’élaboration du schéma directeur vert</a:t>
            </a: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100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000 euros </a:t>
            </a:r>
            <a:r>
              <a:rPr lang="fr-FR" sz="1600" dirty="0"/>
              <a:t>en 2020 pour lancer </a:t>
            </a:r>
            <a:r>
              <a:rPr lang="fr-FR" sz="1600" dirty="0" smtClean="0"/>
              <a:t>une </a:t>
            </a:r>
            <a:r>
              <a:rPr lang="fr-FR" sz="1600" dirty="0"/>
              <a:t>stratégie d’adaptation des espaces verts au réchauffement </a:t>
            </a:r>
            <a:r>
              <a:rPr lang="fr-FR" sz="1600" dirty="0" smtClean="0"/>
              <a:t>climatique</a:t>
            </a:r>
          </a:p>
          <a:p>
            <a:pPr lvl="1" algn="just"/>
            <a:endParaRPr lang="fr-FR" sz="1600" dirty="0" smtClean="0">
              <a:latin typeface="Arial Narrow" panose="020B0606020202030204" pitchFamily="34" charset="0"/>
            </a:endParaRP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 </a:t>
            </a:r>
            <a:r>
              <a:rPr lang="fr-FR" b="1" dirty="0">
                <a:latin typeface="+mj-lt"/>
              </a:rPr>
              <a:t>Schéma directeur de l’eau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540 000 euros</a:t>
            </a:r>
          </a:p>
          <a:p>
            <a:pPr lvl="1" algn="just"/>
            <a:endParaRPr lang="fr-FR" sz="1600" dirty="0"/>
          </a:p>
          <a:p>
            <a:pPr lvl="1" algn="just"/>
            <a:r>
              <a:rPr lang="fr-FR" dirty="0">
                <a:latin typeface="Arial Narrow" panose="020B0606020202030204" pitchFamily="34" charset="0"/>
              </a:rPr>
              <a:t>► </a:t>
            </a:r>
            <a:r>
              <a:rPr lang="fr-FR" b="1" dirty="0" smtClean="0">
                <a:latin typeface="+mj-lt"/>
              </a:rPr>
              <a:t>Plan </a:t>
            </a:r>
            <a:r>
              <a:rPr lang="fr-FR" b="1" dirty="0">
                <a:latin typeface="+mj-lt"/>
              </a:rPr>
              <a:t>Loire Grandeur </a:t>
            </a:r>
            <a:r>
              <a:rPr lang="fr-FR" b="1" dirty="0" smtClean="0">
                <a:latin typeface="+mj-lt"/>
              </a:rPr>
              <a:t>Nature</a:t>
            </a:r>
            <a:r>
              <a:rPr lang="fr-FR" sz="2000" dirty="0" smtClean="0">
                <a:latin typeface="Arial Narrow" panose="020B0606020202030204" pitchFamily="34" charset="0"/>
              </a:rPr>
              <a:t>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200 000 euros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56206" y="116632"/>
            <a:ext cx="493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D’INVESTISSEMENT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49405"/>
            <a:ext cx="3199284" cy="18894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" y="4794949"/>
            <a:ext cx="3337976" cy="18249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75" y="4749405"/>
            <a:ext cx="2878377" cy="1916661"/>
          </a:xfrm>
          <a:prstGeom prst="rect">
            <a:avLst/>
          </a:prstGeom>
        </p:spPr>
      </p:pic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460432" y="6492875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24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40434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2536" y="764704"/>
            <a:ext cx="9001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fr-FR" sz="2400" b="1" dirty="0">
                <a:solidFill>
                  <a:srgbClr val="00B050"/>
                </a:solidFill>
                <a:latin typeface="+mj-lt"/>
              </a:rPr>
              <a:t>Une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Métropole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de Proximité et de vie</a:t>
            </a:r>
          </a:p>
          <a:p>
            <a:pPr lvl="1" algn="just"/>
            <a:endParaRPr lang="fr-FR" b="1" dirty="0" smtClean="0">
              <a:latin typeface="+mj-lt"/>
            </a:endParaRPr>
          </a:p>
          <a:p>
            <a:pPr lvl="1" algn="just"/>
            <a:r>
              <a:rPr lang="fr-FR" b="1" dirty="0" smtClean="0">
                <a:latin typeface="+mj-lt"/>
              </a:rPr>
              <a:t>Financement </a:t>
            </a:r>
            <a:r>
              <a:rPr lang="fr-FR" b="1" dirty="0">
                <a:latin typeface="+mj-lt"/>
              </a:rPr>
              <a:t>du développement et de la réhabilitation de logements </a:t>
            </a:r>
            <a:r>
              <a:rPr lang="fr-FR" b="1" dirty="0" smtClean="0">
                <a:latin typeface="+mj-lt"/>
              </a:rPr>
              <a:t>sociaux</a:t>
            </a:r>
          </a:p>
          <a:p>
            <a:pPr lvl="1" algn="just"/>
            <a:r>
              <a:rPr lang="fr-FR" dirty="0">
                <a:latin typeface="Arial Narrow" panose="020B0606020202030204" pitchFamily="34" charset="0"/>
              </a:rPr>
              <a:t>►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2,7 Millions d’euros </a:t>
            </a:r>
            <a:r>
              <a:rPr lang="fr-FR" sz="1600" b="1" dirty="0" smtClean="0"/>
              <a:t>+</a:t>
            </a:r>
            <a:r>
              <a:rPr lang="fr-FR" sz="1600" dirty="0" smtClean="0"/>
              <a:t>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400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000 euros </a:t>
            </a:r>
            <a:r>
              <a:rPr lang="fr-FR" sz="1600" dirty="0" smtClean="0"/>
              <a:t>d’aides à la pierre</a:t>
            </a:r>
          </a:p>
          <a:p>
            <a:pPr lvl="1" algn="just"/>
            <a:endParaRPr lang="fr-FR" sz="1600" dirty="0"/>
          </a:p>
          <a:p>
            <a:pPr lvl="1" algn="just"/>
            <a:r>
              <a:rPr lang="fr-FR" b="1" dirty="0">
                <a:latin typeface="+mj-lt"/>
              </a:rPr>
              <a:t>Poursuite des projets de rénovation </a:t>
            </a:r>
            <a:r>
              <a:rPr lang="fr-FR" b="1" dirty="0" smtClean="0">
                <a:latin typeface="+mj-lt"/>
              </a:rPr>
              <a:t>urbaine</a:t>
            </a:r>
          </a:p>
          <a:p>
            <a:pPr lvl="1" algn="just"/>
            <a:r>
              <a:rPr lang="fr-FR" sz="1600" i="1" dirty="0" smtClean="0"/>
              <a:t>(Tours</a:t>
            </a:r>
            <a:r>
              <a:rPr lang="fr-FR" sz="1600" i="1" dirty="0"/>
              <a:t>, </a:t>
            </a:r>
            <a:r>
              <a:rPr lang="fr-FR" sz="1600" i="1" dirty="0" smtClean="0"/>
              <a:t>Joué-lès-Tours </a:t>
            </a:r>
            <a:r>
              <a:rPr lang="fr-FR" sz="1600" i="1" dirty="0"/>
              <a:t>et </a:t>
            </a:r>
            <a:r>
              <a:rPr lang="fr-FR" sz="1600" i="1" dirty="0" smtClean="0"/>
              <a:t>Saint-Pierre-des-Corps) 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</a:t>
            </a:r>
            <a:r>
              <a:rPr lang="fr-FR" sz="1600" dirty="0" smtClean="0"/>
              <a:t>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90 000€ </a:t>
            </a:r>
            <a:r>
              <a:rPr lang="fr-FR" sz="1600" dirty="0" smtClean="0"/>
              <a:t>pour financer le commencement du nouveau programme national de rénovation urbaine (NPNRU)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lvl="1" algn="just"/>
            <a:endParaRPr lang="fr-FR" sz="1600" dirty="0"/>
          </a:p>
          <a:p>
            <a:pPr lvl="1" algn="just"/>
            <a:r>
              <a:rPr lang="fr-FR" b="1" dirty="0">
                <a:latin typeface="+mj-lt"/>
              </a:rPr>
              <a:t>Construction d’équipements de proximité </a:t>
            </a:r>
            <a:r>
              <a:rPr lang="fr-FR" dirty="0" smtClean="0"/>
              <a:t>:</a:t>
            </a: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/>
              <a:t>Gymnase Métropolitain à Druye 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Million d’euros</a:t>
            </a:r>
          </a:p>
          <a:p>
            <a:pPr lvl="1" algn="just"/>
            <a:r>
              <a:rPr lang="fr-FR" sz="1600" i="1" dirty="0" smtClean="0"/>
              <a:t>Un </a:t>
            </a:r>
            <a:r>
              <a:rPr lang="fr-FR" sz="1600" i="1" dirty="0"/>
              <a:t>complexe sportif exemplaire et écologique –matériaux </a:t>
            </a:r>
            <a:r>
              <a:rPr lang="fr-FR" sz="1600" i="1" dirty="0" err="1"/>
              <a:t>biosourcés</a:t>
            </a:r>
            <a:r>
              <a:rPr lang="fr-FR" sz="1600" i="1" dirty="0"/>
              <a:t>, conception bioclimatique</a:t>
            </a:r>
            <a:r>
              <a:rPr lang="fr-FR" sz="1600" i="1" dirty="0" smtClean="0"/>
              <a:t>..</a:t>
            </a:r>
            <a:endParaRPr lang="fr-FR" sz="1600" i="1" dirty="0"/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/>
              <a:t>Gymnase Métropolitain à </a:t>
            </a:r>
            <a:r>
              <a:rPr lang="fr-FR" sz="1600" dirty="0" err="1"/>
              <a:t>Parçay-Meslay</a:t>
            </a:r>
            <a:r>
              <a:rPr lang="fr-FR" sz="1600" dirty="0"/>
              <a:t> 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300 000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euros. </a:t>
            </a:r>
          </a:p>
          <a:p>
            <a:pPr lvl="1" algn="just"/>
            <a:r>
              <a:rPr lang="fr-FR" sz="1600" i="1" dirty="0" smtClean="0"/>
              <a:t>Un </a:t>
            </a:r>
            <a:r>
              <a:rPr lang="fr-FR" sz="1600" i="1" dirty="0"/>
              <a:t>équipement sportif Haute Qualité </a:t>
            </a:r>
            <a:r>
              <a:rPr lang="fr-FR" sz="1600" i="1" dirty="0" smtClean="0"/>
              <a:t>Environnementale</a:t>
            </a:r>
          </a:p>
          <a:p>
            <a:pPr lvl="1" algn="just"/>
            <a:endParaRPr lang="fr-FR" sz="500" i="1" dirty="0"/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/>
              <a:t>Centre Aquatique Métropolitain de Fondettes 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4,5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Millions d’euros</a:t>
            </a:r>
          </a:p>
          <a:p>
            <a:pPr lvl="1" algn="just"/>
            <a:endParaRPr lang="fr-FR" sz="500" b="1" dirty="0">
              <a:solidFill>
                <a:srgbClr val="00B050"/>
              </a:solidFill>
              <a:latin typeface="+mj-lt"/>
            </a:endParaRP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 smtClean="0">
                <a:latin typeface="Arial Narrow" panose="020B0606020202030204" pitchFamily="34" charset="0"/>
              </a:rPr>
              <a:t>P</a:t>
            </a:r>
            <a:r>
              <a:rPr lang="fr-FR" sz="1600" dirty="0" smtClean="0"/>
              <a:t>rochainement un gymnase HQE à </a:t>
            </a:r>
            <a:r>
              <a:rPr lang="fr-FR" sz="1600" dirty="0"/>
              <a:t>Chanceaux sur Choisille 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150 000 euros</a:t>
            </a:r>
          </a:p>
          <a:p>
            <a:pPr lvl="1" algn="just"/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3256206" y="116632"/>
            <a:ext cx="493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D’INVESTISSEMENT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 txBox="1">
            <a:spLocks/>
          </p:cNvSpPr>
          <p:nvPr/>
        </p:nvSpPr>
        <p:spPr>
          <a:xfrm>
            <a:off x="8390827" y="6300536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25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064898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0528" y="804959"/>
            <a:ext cx="64818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fr-FR" sz="2000" b="1" dirty="0">
                <a:latin typeface="+mj-lt"/>
              </a:rPr>
              <a:t>Mise en œuvre des projets d’infrastructures (voirie, éclairage public…) innovants, construits avec les communes </a:t>
            </a:r>
            <a:r>
              <a:rPr lang="fr-FR" b="1" dirty="0" smtClean="0"/>
              <a:t>:</a:t>
            </a:r>
          </a:p>
          <a:p>
            <a:pPr lvl="1" algn="just"/>
            <a:endParaRPr lang="fr-FR" sz="1600" dirty="0"/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 smtClean="0"/>
              <a:t>Voiries renouvelées </a:t>
            </a:r>
            <a:r>
              <a:rPr lang="fr-FR" sz="1600" dirty="0"/>
              <a:t>ou </a:t>
            </a:r>
            <a:r>
              <a:rPr lang="fr-FR" sz="1600" dirty="0" smtClean="0"/>
              <a:t>rénovées 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26,3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Millions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d’euros</a:t>
            </a:r>
          </a:p>
          <a:p>
            <a:pPr lvl="1" algn="just"/>
            <a:endParaRPr lang="fr-FR" sz="2000" b="1" dirty="0">
              <a:solidFill>
                <a:srgbClr val="00B050"/>
              </a:solidFill>
            </a:endParaRP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600 000 euros </a:t>
            </a:r>
            <a:r>
              <a:rPr lang="fr-FR" sz="1600" dirty="0" smtClean="0"/>
              <a:t>sur </a:t>
            </a:r>
            <a:r>
              <a:rPr lang="fr-FR" sz="1600" dirty="0"/>
              <a:t>les espaces </a:t>
            </a:r>
            <a:r>
              <a:rPr lang="fr-FR" sz="1600" dirty="0" smtClean="0"/>
              <a:t>verts</a:t>
            </a:r>
          </a:p>
          <a:p>
            <a:pPr lvl="1" algn="just"/>
            <a:r>
              <a:rPr lang="fr-FR" sz="1600" dirty="0" smtClean="0"/>
              <a:t>(</a:t>
            </a:r>
            <a:r>
              <a:rPr lang="fr-FR" sz="1600" dirty="0"/>
              <a:t>dont le schéma </a:t>
            </a:r>
            <a:r>
              <a:rPr lang="fr-FR" sz="1600" dirty="0" smtClean="0"/>
              <a:t>directeur)</a:t>
            </a:r>
          </a:p>
          <a:p>
            <a:pPr lvl="1" algn="just"/>
            <a:endParaRPr lang="fr-FR" sz="1600" dirty="0" smtClean="0"/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2,3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Millions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d’euros </a:t>
            </a:r>
            <a:r>
              <a:rPr lang="fr-FR" sz="1600" dirty="0"/>
              <a:t>sur éclairage public </a:t>
            </a:r>
            <a:endParaRPr lang="fr-FR" sz="1600" dirty="0" smtClean="0"/>
          </a:p>
          <a:p>
            <a:pPr lvl="1" algn="just"/>
            <a:r>
              <a:rPr lang="fr-FR" sz="1600" i="1" dirty="0" smtClean="0"/>
              <a:t>(dont 100 000euros sur l’audit éclairage public)</a:t>
            </a:r>
          </a:p>
          <a:p>
            <a:pPr lvl="1" algn="just"/>
            <a:endParaRPr lang="fr-FR" sz="1600" i="1" dirty="0"/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2,8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Millions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d’euros </a:t>
            </a:r>
            <a:r>
              <a:rPr lang="fr-FR" sz="1600" dirty="0"/>
              <a:t>dédiés à la construction de Pistes cyclables </a:t>
            </a:r>
            <a:r>
              <a:rPr lang="fr-FR" sz="1600" i="1" dirty="0" smtClean="0"/>
              <a:t>(y compris  </a:t>
            </a:r>
            <a:r>
              <a:rPr lang="fr-FR" sz="1600" i="1" dirty="0"/>
              <a:t>itinéraires touristiques)</a:t>
            </a:r>
          </a:p>
          <a:p>
            <a:pPr lvl="1" algn="just"/>
            <a:endParaRPr lang="fr-FR" sz="1600" dirty="0"/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 </a:t>
            </a:r>
            <a:r>
              <a:rPr lang="fr-FR" sz="1600" dirty="0" smtClean="0"/>
              <a:t>Eclairage </a:t>
            </a:r>
            <a:r>
              <a:rPr lang="fr-FR" sz="1600" dirty="0"/>
              <a:t>public Basse consommation </a:t>
            </a:r>
            <a:r>
              <a:rPr lang="fr-FR" sz="1600" dirty="0" smtClean="0"/>
              <a:t>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850 000 euros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56206" y="116632"/>
            <a:ext cx="493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D’INVESTISSEMENT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/>
          <a:stretch/>
        </p:blipFill>
        <p:spPr>
          <a:xfrm>
            <a:off x="6301812" y="2204864"/>
            <a:ext cx="2867466" cy="18685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41"/>
          <a:stretch/>
        </p:blipFill>
        <p:spPr>
          <a:xfrm>
            <a:off x="6301367" y="4483178"/>
            <a:ext cx="2842633" cy="2163541"/>
          </a:xfrm>
          <a:prstGeom prst="rect">
            <a:avLst/>
          </a:prstGeom>
        </p:spPr>
      </p:pic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8388424" y="6619894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26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4268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7857" y="588354"/>
            <a:ext cx="65162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fr-FR" sz="2400" b="1" dirty="0">
                <a:solidFill>
                  <a:srgbClr val="00B050"/>
                </a:solidFill>
                <a:latin typeface="+mj-lt"/>
              </a:rPr>
              <a:t>Une Métropole attractive et dynamique</a:t>
            </a:r>
          </a:p>
          <a:p>
            <a:pPr lvl="1" algn="just"/>
            <a:endParaRPr lang="fr-FR" sz="1600" dirty="0"/>
          </a:p>
          <a:p>
            <a:pPr lvl="1" algn="just"/>
            <a:r>
              <a:rPr lang="fr-FR" sz="1600" b="1" dirty="0" smtClean="0"/>
              <a:t>Soutien </a:t>
            </a:r>
            <a:r>
              <a:rPr lang="fr-FR" sz="1600" b="1" dirty="0"/>
              <a:t>aux structures d’enseignement supérieur ou de </a:t>
            </a:r>
            <a:r>
              <a:rPr lang="fr-FR" sz="1600" b="1" dirty="0" smtClean="0"/>
              <a:t>recherche</a:t>
            </a: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 err="1" smtClean="0"/>
              <a:t>CERTeM</a:t>
            </a:r>
            <a:r>
              <a:rPr lang="fr-FR" sz="1600" dirty="0" smtClean="0"/>
              <a:t> 5 :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1 Million d’euros </a:t>
            </a:r>
            <a:r>
              <a:rPr lang="fr-FR" sz="1600" dirty="0" smtClean="0"/>
              <a:t>par an, pendant 5 ans</a:t>
            </a: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dirty="0" smtClean="0"/>
              <a:t>Nano 2022 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100 000 euros </a:t>
            </a:r>
            <a:r>
              <a:rPr lang="fr-FR" sz="1600" dirty="0" smtClean="0"/>
              <a:t>pendant 2 ans</a:t>
            </a:r>
          </a:p>
          <a:p>
            <a:pPr lvl="1" algn="just"/>
            <a:endParaRPr lang="fr-FR" sz="1600" dirty="0" smtClean="0"/>
          </a:p>
          <a:p>
            <a:pPr lvl="1" algn="just"/>
            <a:r>
              <a:rPr lang="fr-FR" sz="1600" b="1" dirty="0" smtClean="0"/>
              <a:t>Participation </a:t>
            </a:r>
            <a:r>
              <a:rPr lang="fr-FR" sz="1600" b="1" dirty="0"/>
              <a:t>au fonds </a:t>
            </a:r>
            <a:r>
              <a:rPr lang="fr-FR" b="1" dirty="0"/>
              <a:t>d’investissement</a:t>
            </a:r>
            <a:r>
              <a:rPr lang="fr-FR" sz="1600" b="1" dirty="0"/>
              <a:t> </a:t>
            </a:r>
            <a:r>
              <a:rPr lang="fr-FR" b="1" dirty="0"/>
              <a:t>Loire </a:t>
            </a:r>
            <a:r>
              <a:rPr lang="fr-FR" b="1" dirty="0" err="1"/>
              <a:t>Valley</a:t>
            </a:r>
            <a:r>
              <a:rPr lang="fr-FR" b="1" dirty="0"/>
              <a:t> Invest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400 000 euros</a:t>
            </a:r>
          </a:p>
          <a:p>
            <a:pPr lvl="1" algn="just"/>
            <a:endParaRPr lang="fr-FR" sz="1600" dirty="0" smtClean="0"/>
          </a:p>
          <a:p>
            <a:pPr lvl="1" algn="just"/>
            <a:r>
              <a:rPr lang="fr-FR" sz="1600" b="1" dirty="0"/>
              <a:t>N</a:t>
            </a:r>
            <a:r>
              <a:rPr lang="fr-FR" sz="1600" b="1" dirty="0" smtClean="0"/>
              <a:t>ouveau </a:t>
            </a:r>
            <a:r>
              <a:rPr lang="fr-FR" sz="1600" b="1" dirty="0"/>
              <a:t>programme de requalification des parcs d’activité </a:t>
            </a:r>
            <a:r>
              <a:rPr lang="fr-FR" sz="1600" b="1" dirty="0" smtClean="0"/>
              <a:t>économique</a:t>
            </a:r>
            <a:endParaRPr lang="fr-FR" sz="1600" b="1" dirty="0">
              <a:solidFill>
                <a:srgbClr val="00B050"/>
              </a:solidFill>
            </a:endParaRP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700 000 euros </a:t>
            </a:r>
            <a:r>
              <a:rPr lang="fr-FR" sz="1600" dirty="0" smtClean="0"/>
              <a:t>pour garantir la qualité des infrastructures </a:t>
            </a:r>
            <a:endParaRPr lang="fr-FR" sz="1600" dirty="0"/>
          </a:p>
          <a:p>
            <a:pPr lvl="1" algn="just"/>
            <a:endParaRPr lang="fr-FR" sz="1600" dirty="0" smtClean="0"/>
          </a:p>
          <a:p>
            <a:pPr lvl="1" algn="just"/>
            <a:r>
              <a:rPr lang="fr-FR" sz="1600" b="1" dirty="0" smtClean="0"/>
              <a:t>Poursuite du programme de développement de MAME </a:t>
            </a:r>
            <a:r>
              <a:rPr lang="fr-FR" sz="1400" i="1" dirty="0"/>
              <a:t>(Végétalisation du parvis, raccordement au réseau de </a:t>
            </a:r>
            <a:r>
              <a:rPr lang="fr-FR" sz="1400" i="1" dirty="0" smtClean="0"/>
              <a:t>chaleur urbain </a:t>
            </a:r>
            <a:r>
              <a:rPr lang="fr-FR" sz="1400" i="1" dirty="0"/>
              <a:t>et travaux du PAVILLON PROUVE)</a:t>
            </a:r>
          </a:p>
          <a:p>
            <a:pPr lvl="1" algn="just"/>
            <a:r>
              <a:rPr lang="fr-FR" sz="1400" i="1" dirty="0" smtClean="0"/>
              <a:t>►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570 000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euros</a:t>
            </a:r>
            <a:endParaRPr lang="fr-FR" sz="16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256206" y="116632"/>
            <a:ext cx="493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DEPENSES D’INVESTISSEMENT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96" y="1090733"/>
            <a:ext cx="2807804" cy="19494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95" y="4908540"/>
            <a:ext cx="2798005" cy="19494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96" y="3040191"/>
            <a:ext cx="2807804" cy="1868350"/>
          </a:xfrm>
          <a:prstGeom prst="rect">
            <a:avLst/>
          </a:prstGeom>
        </p:spPr>
      </p:pic>
      <p:sp>
        <p:nvSpPr>
          <p:cNvPr id="7" name="Espace réservé du numéro de diapositive 3"/>
          <p:cNvSpPr txBox="1">
            <a:spLocks/>
          </p:cNvSpPr>
          <p:nvPr/>
        </p:nvSpPr>
        <p:spPr>
          <a:xfrm>
            <a:off x="5887975" y="6492874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27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0378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172400" cy="577985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27984" y="908720"/>
            <a:ext cx="421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Equilibre des opérations réelles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8182" y="116632"/>
            <a:ext cx="1553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Synthèse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587205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L’engagement de la métropole auprès des communes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09521" y="6237312"/>
            <a:ext cx="370384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29</a:t>
            </a:fld>
            <a:endParaRPr lang="fr-FR" sz="1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5" y="836712"/>
            <a:ext cx="8614907" cy="36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098" y="1196752"/>
            <a:ext cx="847322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latin typeface="+mj-lt"/>
              </a:rPr>
              <a:t>La préparation du budget primitif pour 2020 s’effectue dans </a:t>
            </a:r>
            <a:r>
              <a:rPr lang="fr-FR" sz="2000" b="1" dirty="0" smtClean="0">
                <a:latin typeface="+mj-lt"/>
              </a:rPr>
              <a:t>un environnement économique favorable</a:t>
            </a:r>
          </a:p>
          <a:p>
            <a:pPr algn="just"/>
            <a:endParaRPr lang="fr-FR" sz="20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000" dirty="0" smtClean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2000" dirty="0" smtClean="0"/>
              <a:t>Au </a:t>
            </a:r>
            <a:r>
              <a:rPr lang="fr-FR" sz="2000" b="1" dirty="0" smtClean="0"/>
              <a:t>niveau national</a:t>
            </a:r>
            <a:r>
              <a:rPr lang="fr-FR" sz="2000" dirty="0" smtClean="0"/>
              <a:t>, le dynamisme intérieur permettrait de compenser en partie le ralentissement international. Les évolutions attendues sont :</a:t>
            </a:r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/>
              <a:t>Taux de croissance : +1,3%</a:t>
            </a:r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/>
              <a:t>Evolution du pouvoir d’achat des ménages : +1,2%</a:t>
            </a:r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/>
              <a:t>Evolution de l’investissement des entreprises : +3%</a:t>
            </a:r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/>
              <a:t>Inflation : +1,2%</a:t>
            </a:r>
          </a:p>
          <a:p>
            <a:pPr lvl="1" algn="just"/>
            <a:endParaRPr lang="fr-FR" dirty="0" smtClean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</a:t>
            </a:fld>
            <a:endParaRPr lang="fr-FR" sz="1000" dirty="0"/>
          </a:p>
        </p:txBody>
      </p:sp>
      <p:sp>
        <p:nvSpPr>
          <p:cNvPr id="4" name="ZoneTexte 3"/>
          <p:cNvSpPr txBox="1"/>
          <p:nvPr/>
        </p:nvSpPr>
        <p:spPr>
          <a:xfrm>
            <a:off x="2987824" y="10735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LE CONTEXTE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92696"/>
            <a:ext cx="874846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latin typeface="+mj-lt"/>
              </a:rPr>
              <a:t>La Métropole maintiendra un niveau important d’engagements auprès des communes membres, à travers : </a:t>
            </a:r>
          </a:p>
          <a:p>
            <a:pPr algn="just"/>
            <a:endParaRPr lang="fr-FR" sz="16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sz="1600" b="1" dirty="0"/>
              <a:t>Deux dotations </a:t>
            </a:r>
            <a:r>
              <a:rPr lang="fr-FR" sz="1600" b="1" dirty="0" smtClean="0"/>
              <a:t>obligatoires :</a:t>
            </a:r>
            <a:endParaRPr lang="fr-FR" sz="1600" b="1" dirty="0"/>
          </a:p>
          <a:p>
            <a:pPr marL="1200150" lvl="2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 les attributions de compensation: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40,0 Millions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d’euros </a:t>
            </a:r>
            <a:r>
              <a:rPr lang="fr-FR" sz="1600" dirty="0" smtClean="0"/>
              <a:t>de reversements, les communes apportant 13,1M€</a:t>
            </a:r>
          </a:p>
          <a:p>
            <a:pPr marL="1200150" lvl="2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une dotation de solidarité communautaire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5,4 Millions d’euros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800" dirty="0" smtClean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Le versements de </a:t>
            </a:r>
            <a:r>
              <a:rPr lang="fr-FR" sz="1600" b="1" dirty="0" smtClean="0"/>
              <a:t>fonds de concours </a:t>
            </a:r>
            <a:r>
              <a:rPr lang="fr-FR" sz="1600" dirty="0" smtClean="0"/>
              <a:t>pour accompagner les projets, le fonctionnement et les </a:t>
            </a:r>
            <a:r>
              <a:rPr lang="fr-FR" sz="1600" b="1" dirty="0"/>
              <a:t>démarches de transition écologique et énergétique </a:t>
            </a:r>
            <a:r>
              <a:rPr lang="fr-FR" sz="1600" dirty="0" smtClean="0"/>
              <a:t>des communes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4,9 Millions d’euros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Le </a:t>
            </a:r>
            <a:r>
              <a:rPr lang="fr-FR" sz="1600" b="1" dirty="0" smtClean="0"/>
              <a:t>soutien au tissu associatif local</a:t>
            </a:r>
            <a:r>
              <a:rPr lang="fr-FR" sz="1600" dirty="0" smtClean="0"/>
              <a:t>, avec la mobilisation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1,2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Million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d’euros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1600" dirty="0" smtClean="0"/>
              <a:t>pour le financement du fonctionnement et des projets des associations, sur proposition des communes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La </a:t>
            </a:r>
            <a:r>
              <a:rPr lang="fr-FR" sz="1600" b="1" dirty="0" smtClean="0"/>
              <a:t>participation à la prise en charge des frais de transport </a:t>
            </a:r>
            <a:r>
              <a:rPr lang="fr-FR" sz="1600" dirty="0" smtClean="0"/>
              <a:t>pédagogiques et sportifs à hauteur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1,1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Million d’euros</a:t>
            </a:r>
            <a:endParaRPr lang="fr-FR" sz="2400" b="1" dirty="0">
              <a:solidFill>
                <a:srgbClr val="00B050"/>
              </a:solidFill>
              <a:latin typeface="+mj-lt"/>
            </a:endParaRP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Le</a:t>
            </a:r>
            <a:r>
              <a:rPr lang="fr-FR" sz="1600" b="1" dirty="0" smtClean="0"/>
              <a:t> reversement </a:t>
            </a:r>
            <a:r>
              <a:rPr lang="fr-FR" sz="1600" dirty="0" smtClean="0"/>
              <a:t>de l’essentiel de la </a:t>
            </a:r>
            <a:r>
              <a:rPr lang="fr-FR" sz="1600" b="1" dirty="0" smtClean="0"/>
              <a:t>taxe d’aménagement </a:t>
            </a:r>
            <a:r>
              <a:rPr lang="fr-FR" sz="1600" dirty="0" smtClean="0"/>
              <a:t>perçue par la Métropole, pour un budget 2020 estimé à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3 Millions d’euros.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30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1699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587205"/>
            <a:ext cx="7772400" cy="1362075"/>
          </a:xfrm>
        </p:spPr>
        <p:txBody>
          <a:bodyPr/>
          <a:lstStyle/>
          <a:p>
            <a:pPr algn="ctr"/>
            <a:r>
              <a:rPr lang="fr-FR" dirty="0" err="1" smtClean="0"/>
              <a:t>LeS</a:t>
            </a:r>
            <a:r>
              <a:rPr lang="fr-FR" dirty="0" smtClean="0"/>
              <a:t> </a:t>
            </a:r>
            <a:r>
              <a:rPr lang="fr-FR" dirty="0" err="1" smtClean="0"/>
              <a:t>budgetS</a:t>
            </a:r>
            <a:r>
              <a:rPr lang="fr-FR" dirty="0" smtClean="0"/>
              <a:t> ANNEXES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09521" y="6237312"/>
            <a:ext cx="370384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31</a:t>
            </a:fld>
            <a:endParaRPr lang="fr-FR" sz="1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0" y="836712"/>
            <a:ext cx="4796395" cy="3597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r="2843"/>
          <a:stretch/>
        </p:blipFill>
        <p:spPr bwMode="auto">
          <a:xfrm>
            <a:off x="5021064" y="813261"/>
            <a:ext cx="3727399" cy="213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6"/>
          <a:stretch/>
        </p:blipFill>
        <p:spPr>
          <a:xfrm>
            <a:off x="4940349" y="2600908"/>
            <a:ext cx="3808115" cy="183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459" y="609562"/>
            <a:ext cx="89933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latin typeface="+mj-lt"/>
              </a:rPr>
              <a:t>Les AP du budget annexe de l’assainissement</a:t>
            </a:r>
            <a:endParaRPr lang="fr-FR" sz="1600" dirty="0"/>
          </a:p>
          <a:p>
            <a:pPr algn="just"/>
            <a:endParaRPr lang="fr-FR" sz="16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Les </a:t>
            </a:r>
            <a:r>
              <a:rPr lang="fr-FR" sz="1600" dirty="0"/>
              <a:t>autorisations</a:t>
            </a:r>
            <a:r>
              <a:rPr lang="fr-FR" sz="1600" dirty="0" smtClean="0"/>
              <a:t> de programme fin 2019 s’élèvent à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15,4 Millions d’euros.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De </a:t>
            </a:r>
            <a:r>
              <a:rPr lang="fr-FR" sz="1600" dirty="0"/>
              <a:t>nouvelles </a:t>
            </a:r>
            <a:r>
              <a:rPr lang="fr-FR" sz="1600" dirty="0" smtClean="0"/>
              <a:t>autorisations de programme 2020 d’un montant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29,4 Millions d’euros </a:t>
            </a:r>
            <a:r>
              <a:rPr lang="fr-FR" sz="1600" dirty="0" smtClean="0"/>
              <a:t>pour </a:t>
            </a:r>
            <a:r>
              <a:rPr lang="fr-FR" sz="1600" b="1" dirty="0" smtClean="0"/>
              <a:t>l’assainissement collectif </a:t>
            </a:r>
          </a:p>
          <a:p>
            <a:pPr lvl="0" algn="just">
              <a:tabLst>
                <a:tab pos="442913" algn="l"/>
              </a:tabLst>
            </a:pPr>
            <a:r>
              <a:rPr lang="fr-FR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► </a:t>
            </a:r>
            <a:r>
              <a:rPr lang="fr-FR" sz="2400" b="1" dirty="0" smtClean="0">
                <a:solidFill>
                  <a:srgbClr val="00B050"/>
                </a:solidFill>
                <a:latin typeface="Roboto Condensed"/>
              </a:rPr>
              <a:t>0,9 Million d’euros </a:t>
            </a:r>
            <a:r>
              <a:rPr lang="fr-FR" sz="1600" dirty="0">
                <a:solidFill>
                  <a:prstClr val="black"/>
                </a:solidFill>
              </a:rPr>
              <a:t>pour </a:t>
            </a:r>
            <a:r>
              <a:rPr lang="fr-FR" sz="1600" dirty="0" smtClean="0">
                <a:solidFill>
                  <a:prstClr val="black"/>
                </a:solidFill>
              </a:rPr>
              <a:t>les stations d’épuration</a:t>
            </a:r>
            <a:endParaRPr lang="fr-FR" sz="1600" dirty="0">
              <a:solidFill>
                <a:prstClr val="black"/>
              </a:solidFill>
            </a:endParaRPr>
          </a:p>
          <a:p>
            <a:pPr lvl="0" algn="just">
              <a:tabLst>
                <a:tab pos="360363" algn="l"/>
              </a:tabLst>
            </a:pPr>
            <a:r>
              <a:rPr lang="fr-FR" sz="2400" b="1" dirty="0">
                <a:solidFill>
                  <a:srgbClr val="00B050"/>
                </a:solidFill>
                <a:latin typeface="Roboto Condensed"/>
              </a:rPr>
              <a:t>	</a:t>
            </a:r>
            <a:r>
              <a:rPr lang="fr-FR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► </a:t>
            </a:r>
            <a:r>
              <a:rPr lang="fr-FR" sz="2400" b="1" dirty="0" smtClean="0">
                <a:solidFill>
                  <a:srgbClr val="00B050"/>
                </a:solidFill>
                <a:latin typeface="Roboto Condensed"/>
              </a:rPr>
              <a:t>24,8 Millions d’euros </a:t>
            </a:r>
            <a:r>
              <a:rPr lang="fr-FR" sz="1600" dirty="0" smtClean="0">
                <a:solidFill>
                  <a:prstClr val="black"/>
                </a:solidFill>
              </a:rPr>
              <a:t>pour les collecteurs et postes réseaux </a:t>
            </a:r>
          </a:p>
          <a:p>
            <a:pPr algn="just">
              <a:tabLst>
                <a:tab pos="360363" algn="l"/>
              </a:tabLst>
            </a:pPr>
            <a:r>
              <a:rPr lang="fr-FR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 </a:t>
            </a:r>
            <a:r>
              <a:rPr lang="fr-FR" sz="2400" dirty="0">
                <a:solidFill>
                  <a:prstClr val="black"/>
                </a:solidFill>
                <a:latin typeface="Arial Narrow" panose="020B0606020202030204" pitchFamily="34" charset="0"/>
              </a:rPr>
              <a:t>► </a:t>
            </a:r>
            <a:r>
              <a:rPr lang="fr-FR" sz="2400" b="1" dirty="0">
                <a:solidFill>
                  <a:srgbClr val="00B050"/>
                </a:solidFill>
                <a:latin typeface="Roboto Condensed"/>
              </a:rPr>
              <a:t>3,3 M</a:t>
            </a:r>
            <a:r>
              <a:rPr lang="fr-FR" sz="2400" b="1" dirty="0" smtClean="0">
                <a:solidFill>
                  <a:srgbClr val="00B050"/>
                </a:solidFill>
                <a:latin typeface="Roboto Condensed"/>
              </a:rPr>
              <a:t>illions </a:t>
            </a:r>
            <a:r>
              <a:rPr lang="fr-FR" sz="2400" b="1" dirty="0">
                <a:solidFill>
                  <a:srgbClr val="00B050"/>
                </a:solidFill>
                <a:latin typeface="Roboto Condensed"/>
              </a:rPr>
              <a:t>d’euros </a:t>
            </a:r>
            <a:r>
              <a:rPr lang="fr-FR" sz="1600" dirty="0">
                <a:solidFill>
                  <a:prstClr val="black"/>
                </a:solidFill>
              </a:rPr>
              <a:t>pour </a:t>
            </a:r>
            <a:r>
              <a:rPr lang="fr-FR" sz="1600" dirty="0" smtClean="0">
                <a:solidFill>
                  <a:prstClr val="black"/>
                </a:solidFill>
              </a:rPr>
              <a:t>des opérations sur les bâtiments (rénovation)</a:t>
            </a:r>
            <a:endParaRPr lang="fr-FR" sz="1600" dirty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De nouvelles autorisations de programme 2020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4,7 Millions d’euros </a:t>
            </a:r>
            <a:r>
              <a:rPr lang="fr-FR" sz="1600" dirty="0"/>
              <a:t>pour </a:t>
            </a:r>
            <a:r>
              <a:rPr lang="fr-FR" sz="1600" dirty="0" smtClean="0"/>
              <a:t>la gestion des </a:t>
            </a:r>
            <a:r>
              <a:rPr lang="fr-FR" sz="1600" b="1" dirty="0" smtClean="0"/>
              <a:t>eaux pluviales, </a:t>
            </a:r>
            <a:r>
              <a:rPr lang="fr-FR" sz="1600" dirty="0" smtClean="0"/>
              <a:t>dont</a:t>
            </a:r>
            <a:endParaRPr lang="fr-FR" sz="1600" dirty="0"/>
          </a:p>
          <a:p>
            <a:pPr algn="just">
              <a:tabLst>
                <a:tab pos="360363" algn="l"/>
              </a:tabLst>
            </a:pP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	</a:t>
            </a:r>
            <a:r>
              <a:rPr lang="fr-FR" sz="2400" dirty="0">
                <a:latin typeface="Arial Narrow" panose="020B0606020202030204" pitchFamily="34" charset="0"/>
              </a:rPr>
              <a:t> ►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850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000 euros </a:t>
            </a:r>
            <a:r>
              <a:rPr lang="fr-FR" sz="1600" dirty="0"/>
              <a:t>pour le Schéma directeur </a:t>
            </a:r>
            <a:endParaRPr lang="fr-FR" sz="1600" dirty="0" smtClean="0"/>
          </a:p>
          <a:p>
            <a:pPr algn="just">
              <a:tabLst>
                <a:tab pos="360363" algn="l"/>
              </a:tabLst>
            </a:pP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	</a:t>
            </a:r>
            <a:r>
              <a:rPr lang="fr-FR" sz="2400" dirty="0">
                <a:latin typeface="Arial Narrow" panose="020B0606020202030204" pitchFamily="34" charset="0"/>
              </a:rPr>
              <a:t> ►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1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060 000 euros </a:t>
            </a:r>
            <a:r>
              <a:rPr lang="fr-FR" sz="1600" dirty="0" smtClean="0"/>
              <a:t>pour le pont Mirabeau</a:t>
            </a:r>
          </a:p>
          <a:p>
            <a:pPr algn="just">
              <a:tabLst>
                <a:tab pos="360363" algn="l"/>
              </a:tabLst>
            </a:pPr>
            <a:endParaRPr lang="fr-FR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 smtClean="0"/>
              <a:t>Le montant total des autorisations de programme est porté à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49,3 Millions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d’euros</a:t>
            </a:r>
            <a:endParaRPr lang="fr-FR" sz="2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32</a:t>
            </a:fld>
            <a:endParaRPr lang="fr-FR" sz="1000" dirty="0"/>
          </a:p>
        </p:txBody>
      </p:sp>
      <p:sp>
        <p:nvSpPr>
          <p:cNvPr id="5" name="Rectangle 4"/>
          <p:cNvSpPr/>
          <p:nvPr/>
        </p:nvSpPr>
        <p:spPr>
          <a:xfrm>
            <a:off x="3505477" y="116632"/>
            <a:ext cx="443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BUDGET ANNEXE ASSAINISSEMENT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333" y="908720"/>
            <a:ext cx="899336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latin typeface="+mj-lt"/>
              </a:rPr>
              <a:t>Le </a:t>
            </a:r>
            <a:r>
              <a:rPr lang="fr-FR" sz="2000" b="1" u="sng" dirty="0" smtClean="0">
                <a:latin typeface="+mj-lt"/>
              </a:rPr>
              <a:t>Budget annexe de l’assainissement </a:t>
            </a:r>
            <a:r>
              <a:rPr lang="fr-FR" b="1" dirty="0" smtClean="0">
                <a:latin typeface="+mj-lt"/>
              </a:rPr>
              <a:t>s’établirait à </a:t>
            </a:r>
          </a:p>
          <a:p>
            <a:pPr algn="just"/>
            <a:endParaRPr lang="fr-FR" b="1" dirty="0" smtClean="0">
              <a:latin typeface="+mj-lt"/>
            </a:endParaRPr>
          </a:p>
          <a:p>
            <a:pPr algn="just"/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51,8 Millions d’euros </a:t>
            </a:r>
            <a:r>
              <a:rPr lang="fr-FR" sz="1600" i="1" dirty="0" smtClean="0"/>
              <a:t>(46,4M€ au BP 2019)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La section d’exploitation</a:t>
            </a:r>
          </a:p>
          <a:p>
            <a:pPr algn="just"/>
            <a:endParaRPr lang="fr-FR" sz="16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Des produits réels d’exploitation prévus à hauteur de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20,4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 </a:t>
            </a:r>
            <a:r>
              <a:rPr lang="fr-FR" sz="1600" dirty="0" smtClean="0"/>
              <a:t>contre 19,8 Millions d’euros au BP 2019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</a:t>
            </a:r>
            <a:r>
              <a:rPr lang="fr-FR" sz="1600" i="1" dirty="0"/>
              <a:t>En légère progression malgré la baisse de recettes non récurrentes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1600" dirty="0" smtClean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Un résultat reporté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7,8 Millions d’euros  </a:t>
            </a:r>
            <a:r>
              <a:rPr lang="fr-FR" sz="1600" dirty="0" smtClean="0"/>
              <a:t>(2,1M€ au BP 2019)</a:t>
            </a:r>
          </a:p>
          <a:p>
            <a:pPr lvl="1" algn="just"/>
            <a:endParaRPr lang="fr-FR" sz="1600" u="sng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Des charges réelles d’exploitation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14,2 Millions d’euros </a:t>
            </a:r>
            <a:r>
              <a:rPr lang="fr-FR" sz="1600" dirty="0" smtClean="0"/>
              <a:t>(14,3M€ au BP 2019),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 </a:t>
            </a:r>
            <a:r>
              <a:rPr lang="fr-FR" sz="1600" i="1" dirty="0"/>
              <a:t>Légère augmentation des dépenses de personnel mais baisse des charges financières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16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Une progression importante de l’autofinancement prévisionnel :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14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 </a:t>
            </a:r>
            <a:r>
              <a:rPr lang="fr-FR" sz="1600" dirty="0" smtClean="0"/>
              <a:t>(</a:t>
            </a:r>
            <a:r>
              <a:rPr lang="fr-FR" sz="1600" i="1" dirty="0" smtClean="0"/>
              <a:t>contre 7,6 Millions au BP 2019</a:t>
            </a:r>
            <a:r>
              <a:rPr lang="fr-FR" sz="1600" dirty="0" smtClean="0"/>
              <a:t>) qui financera très largement l’investissement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1600" dirty="0"/>
          </a:p>
          <a:p>
            <a:pPr lvl="1" algn="just"/>
            <a:endParaRPr lang="fr-FR" dirty="0" smtClean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33</a:t>
            </a:fld>
            <a:endParaRPr lang="fr-FR" sz="1000" dirty="0"/>
          </a:p>
        </p:txBody>
      </p:sp>
      <p:pic>
        <p:nvPicPr>
          <p:cNvPr id="4" name="Picture 2" descr="C:\Users\m.planche\AppData\Local\Microsoft\Windows\Temporary Internet Files\Content.Outlook\GQF19KC2\STEP de Luynes_aout 2017_ L de Serres_MGA_6431 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574" y="762948"/>
            <a:ext cx="2794563" cy="184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5477" y="116632"/>
            <a:ext cx="443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BUDGET ANNEXE ASSAINISSEMENT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64" y="1124744"/>
            <a:ext cx="902053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Une </a:t>
            </a:r>
            <a:r>
              <a:rPr lang="fr-FR" sz="1600" dirty="0"/>
              <a:t>recette prévisionnelle d’emprunt de </a:t>
            </a:r>
            <a:r>
              <a:rPr lang="fr-FR" sz="1600" dirty="0" smtClean="0"/>
              <a:t>seulement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0,5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 Million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d’euros</a:t>
            </a:r>
          </a:p>
          <a:p>
            <a:pPr lvl="1" algn="just"/>
            <a:r>
              <a:rPr lang="fr-FR" sz="1600" dirty="0">
                <a:latin typeface="Arial Narrow" panose="020B0606020202030204" pitchFamily="34" charset="0"/>
              </a:rPr>
              <a:t>► </a:t>
            </a:r>
            <a:r>
              <a:rPr lang="fr-FR" sz="1600" i="1" dirty="0"/>
              <a:t>Inférieure aux remboursements de l’exercice de 1,9 Millions d’euros</a:t>
            </a:r>
          </a:p>
          <a:p>
            <a:pPr lvl="1" algn="just"/>
            <a:endParaRPr lang="fr-FR" sz="16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/>
              <a:t>Des dépenses d’investissement prévues à hauteur de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21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d’euros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</a:t>
            </a:r>
            <a:r>
              <a:rPr lang="fr-FR" sz="1600" i="1" dirty="0" smtClean="0"/>
              <a:t>contre 22 Millions d’euros au </a:t>
            </a:r>
            <a:r>
              <a:rPr lang="fr-FR" sz="1600" i="1" dirty="0"/>
              <a:t>BP </a:t>
            </a:r>
            <a:r>
              <a:rPr lang="fr-FR" sz="1600" i="1" dirty="0" smtClean="0"/>
              <a:t>2019</a:t>
            </a:r>
          </a:p>
          <a:p>
            <a:pPr lvl="1" algn="just"/>
            <a:endParaRPr lang="fr-FR" sz="1600" i="1" dirty="0"/>
          </a:p>
          <a:p>
            <a:pPr lvl="1" algn="just"/>
            <a:r>
              <a:rPr lang="fr-FR" sz="1600" b="1" dirty="0" smtClean="0"/>
              <a:t>En </a:t>
            </a:r>
            <a:r>
              <a:rPr lang="fr-FR" sz="1600" b="1" dirty="0"/>
              <a:t>accord avec la réalité des projets qui pourront être menés à bien en 2020</a:t>
            </a:r>
          </a:p>
          <a:p>
            <a:pPr lvl="1" algn="just"/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505477" y="116632"/>
            <a:ext cx="443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BUDGET ANNEXE ASSAINISSEMENT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573016"/>
            <a:ext cx="4355567" cy="2898253"/>
          </a:xfrm>
          <a:prstGeom prst="rect">
            <a:avLst/>
          </a:prstGeom>
        </p:spPr>
      </p:pic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8401867" y="6381328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34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0122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35</a:t>
            </a:fld>
            <a:endParaRPr lang="fr-FR" sz="1000" dirty="0"/>
          </a:p>
        </p:txBody>
      </p:sp>
      <p:sp>
        <p:nvSpPr>
          <p:cNvPr id="5" name="Rectangle 4"/>
          <p:cNvSpPr/>
          <p:nvPr/>
        </p:nvSpPr>
        <p:spPr>
          <a:xfrm>
            <a:off x="3479225" y="116632"/>
            <a:ext cx="4491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Synthèse BA Assainissement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9" y="736197"/>
            <a:ext cx="8172400" cy="577820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84168" y="736197"/>
            <a:ext cx="3059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Equilibre des opérations réelles</a:t>
            </a:r>
            <a:endParaRPr lang="fr-F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636" y="620688"/>
            <a:ext cx="899336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latin typeface="+mj-lt"/>
              </a:rPr>
              <a:t>Les AP du budget annexe de l’eau potable</a:t>
            </a:r>
          </a:p>
          <a:p>
            <a:pPr algn="just"/>
            <a:endParaRPr lang="fr-FR" sz="2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Les autorisations de programme fin 2019 s’élèvent à </a:t>
            </a:r>
            <a:r>
              <a:rPr lang="fr-FR" b="1" dirty="0" smtClean="0">
                <a:solidFill>
                  <a:srgbClr val="00B050"/>
                </a:solidFill>
              </a:rPr>
              <a:t> 3 Millions </a:t>
            </a:r>
            <a:r>
              <a:rPr lang="fr-FR" b="1" dirty="0">
                <a:solidFill>
                  <a:srgbClr val="00B050"/>
                </a:solidFill>
              </a:rPr>
              <a:t>d’euros.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De nouvelles autorisations de programme 2020 d’un montant de </a:t>
            </a:r>
            <a:r>
              <a:rPr lang="fr-FR" b="1" dirty="0" smtClean="0">
                <a:solidFill>
                  <a:srgbClr val="00B050"/>
                </a:solidFill>
              </a:rPr>
              <a:t>27,6 </a:t>
            </a:r>
            <a:r>
              <a:rPr lang="fr-FR" b="1" dirty="0">
                <a:solidFill>
                  <a:srgbClr val="00B050"/>
                </a:solidFill>
              </a:rPr>
              <a:t>Millions </a:t>
            </a:r>
            <a:r>
              <a:rPr lang="fr-FR" b="1" dirty="0" smtClean="0">
                <a:solidFill>
                  <a:srgbClr val="00B050"/>
                </a:solidFill>
              </a:rPr>
              <a:t>d’euros</a:t>
            </a:r>
            <a:endParaRPr lang="fr-FR" b="1" dirty="0"/>
          </a:p>
          <a:p>
            <a:pPr lvl="0" algn="just">
              <a:lnSpc>
                <a:spcPct val="150000"/>
              </a:lnSpc>
              <a:tabLst>
                <a:tab pos="360363" algn="l"/>
              </a:tabLst>
            </a:pPr>
            <a:r>
              <a:rPr lang="fr-FR" dirty="0">
                <a:solidFill>
                  <a:prstClr val="black"/>
                </a:solidFill>
                <a:latin typeface="Arial Narrow" panose="020B0606020202030204" pitchFamily="34" charset="0"/>
              </a:rPr>
              <a:t> 	► </a:t>
            </a:r>
            <a:r>
              <a:rPr lang="fr-FR" b="1" dirty="0" smtClean="0">
                <a:solidFill>
                  <a:srgbClr val="00B050"/>
                </a:solidFill>
                <a:latin typeface="Roboto Condensed"/>
              </a:rPr>
              <a:t>2,7 </a:t>
            </a:r>
            <a:r>
              <a:rPr lang="fr-FR" b="1" dirty="0">
                <a:solidFill>
                  <a:srgbClr val="00B050"/>
                </a:solidFill>
                <a:latin typeface="Roboto Condensed"/>
              </a:rPr>
              <a:t>Million d’euros </a:t>
            </a:r>
            <a:r>
              <a:rPr lang="fr-FR" dirty="0">
                <a:solidFill>
                  <a:prstClr val="black"/>
                </a:solidFill>
              </a:rPr>
              <a:t>pour </a:t>
            </a:r>
            <a:r>
              <a:rPr lang="fr-FR" dirty="0" smtClean="0">
                <a:solidFill>
                  <a:prstClr val="black"/>
                </a:solidFill>
              </a:rPr>
              <a:t>la production et le stockage d’eau potable</a:t>
            </a:r>
            <a:endParaRPr lang="fr-FR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  <a:tabLst>
                <a:tab pos="360363" algn="l"/>
              </a:tabLst>
            </a:pPr>
            <a:r>
              <a:rPr lang="fr-FR" b="1" dirty="0">
                <a:solidFill>
                  <a:srgbClr val="00B050"/>
                </a:solidFill>
                <a:latin typeface="Roboto Condensed"/>
              </a:rPr>
              <a:t>	</a:t>
            </a:r>
            <a:r>
              <a:rPr lang="fr-FR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► </a:t>
            </a:r>
            <a:r>
              <a:rPr lang="fr-FR" b="1" dirty="0" smtClean="0">
                <a:solidFill>
                  <a:srgbClr val="00B050"/>
                </a:solidFill>
                <a:latin typeface="Roboto Condensed"/>
              </a:rPr>
              <a:t>22,1 </a:t>
            </a:r>
            <a:r>
              <a:rPr lang="fr-FR" b="1" dirty="0">
                <a:solidFill>
                  <a:srgbClr val="00B050"/>
                </a:solidFill>
                <a:latin typeface="Roboto Condensed"/>
              </a:rPr>
              <a:t>Millions d’euros </a:t>
            </a:r>
            <a:r>
              <a:rPr lang="fr-FR" dirty="0">
                <a:solidFill>
                  <a:prstClr val="black"/>
                </a:solidFill>
              </a:rPr>
              <a:t>pour </a:t>
            </a:r>
            <a:r>
              <a:rPr lang="fr-FR" dirty="0" smtClean="0">
                <a:solidFill>
                  <a:prstClr val="black"/>
                </a:solidFill>
              </a:rPr>
              <a:t>les réseaux de distribution</a:t>
            </a:r>
            <a:endParaRPr lang="fr-FR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  <a:tabLst>
                <a:tab pos="360363" algn="l"/>
              </a:tabLst>
            </a:pPr>
            <a:r>
              <a:rPr lang="fr-FR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fr-FR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► </a:t>
            </a:r>
            <a:r>
              <a:rPr lang="fr-FR" b="1" dirty="0" smtClean="0">
                <a:solidFill>
                  <a:srgbClr val="00B050"/>
                </a:solidFill>
                <a:latin typeface="Roboto Condensed"/>
              </a:rPr>
              <a:t>0,7 </a:t>
            </a:r>
            <a:r>
              <a:rPr lang="fr-FR" b="1" dirty="0">
                <a:solidFill>
                  <a:srgbClr val="00B050"/>
                </a:solidFill>
                <a:latin typeface="Roboto Condensed"/>
              </a:rPr>
              <a:t>Millions d’euros </a:t>
            </a:r>
            <a:r>
              <a:rPr lang="fr-FR" dirty="0" smtClean="0">
                <a:solidFill>
                  <a:prstClr val="black"/>
                </a:solidFill>
              </a:rPr>
              <a:t>pour l’interconnexion Tours </a:t>
            </a:r>
            <a:r>
              <a:rPr lang="fr-FR" dirty="0" err="1" smtClean="0">
                <a:solidFill>
                  <a:prstClr val="black"/>
                </a:solidFill>
              </a:rPr>
              <a:t>Parçay-Meslay</a:t>
            </a:r>
            <a:endParaRPr lang="fr-FR" dirty="0" smtClean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  <a:tabLst>
                <a:tab pos="360363" algn="l"/>
              </a:tabLst>
            </a:pPr>
            <a:r>
              <a:rPr lang="fr-FR" dirty="0">
                <a:solidFill>
                  <a:prstClr val="black"/>
                </a:solidFill>
                <a:latin typeface="Arial Narrow" panose="020B0606020202030204" pitchFamily="34" charset="0"/>
              </a:rPr>
              <a:t>	► </a:t>
            </a:r>
            <a:r>
              <a:rPr lang="fr-FR" b="1" dirty="0" smtClean="0">
                <a:solidFill>
                  <a:srgbClr val="00B050"/>
                </a:solidFill>
                <a:latin typeface="Roboto Condensed"/>
              </a:rPr>
              <a:t>1,9 </a:t>
            </a:r>
            <a:r>
              <a:rPr lang="fr-FR" b="1" dirty="0">
                <a:solidFill>
                  <a:srgbClr val="00B050"/>
                </a:solidFill>
                <a:latin typeface="Roboto Condensed"/>
              </a:rPr>
              <a:t>Million d’euros </a:t>
            </a:r>
            <a:r>
              <a:rPr lang="fr-FR" dirty="0">
                <a:solidFill>
                  <a:prstClr val="black"/>
                </a:solidFill>
              </a:rPr>
              <a:t>pour </a:t>
            </a:r>
            <a:r>
              <a:rPr lang="fr-FR" dirty="0" smtClean="0">
                <a:solidFill>
                  <a:prstClr val="black"/>
                </a:solidFill>
              </a:rPr>
              <a:t>le désamiantage des îles</a:t>
            </a:r>
          </a:p>
          <a:p>
            <a:pPr algn="just">
              <a:lnSpc>
                <a:spcPct val="150000"/>
              </a:lnSpc>
              <a:tabLst>
                <a:tab pos="360363" algn="l"/>
              </a:tabLst>
            </a:pPr>
            <a:r>
              <a:rPr lang="fr-FR" dirty="0">
                <a:solidFill>
                  <a:prstClr val="black"/>
                </a:solidFill>
                <a:latin typeface="Arial Narrow" panose="020B0606020202030204" pitchFamily="34" charset="0"/>
              </a:rPr>
              <a:t>	► </a:t>
            </a:r>
            <a:r>
              <a:rPr lang="fr-FR" b="1" dirty="0" smtClean="0">
                <a:solidFill>
                  <a:srgbClr val="00B050"/>
                </a:solidFill>
                <a:latin typeface="Roboto Condensed"/>
              </a:rPr>
              <a:t>0,2 </a:t>
            </a:r>
            <a:r>
              <a:rPr lang="fr-FR" b="1" dirty="0">
                <a:solidFill>
                  <a:srgbClr val="00B050"/>
                </a:solidFill>
                <a:latin typeface="Roboto Condensed"/>
              </a:rPr>
              <a:t>Million d’euros </a:t>
            </a:r>
            <a:r>
              <a:rPr lang="fr-FR" dirty="0">
                <a:solidFill>
                  <a:prstClr val="black"/>
                </a:solidFill>
              </a:rPr>
              <a:t>pour </a:t>
            </a:r>
            <a:r>
              <a:rPr lang="fr-FR" dirty="0" smtClean="0">
                <a:solidFill>
                  <a:prstClr val="black"/>
                </a:solidFill>
              </a:rPr>
              <a:t>des opérations </a:t>
            </a:r>
            <a:r>
              <a:rPr lang="fr-FR" dirty="0" err="1" smtClean="0">
                <a:solidFill>
                  <a:prstClr val="black"/>
                </a:solidFill>
              </a:rPr>
              <a:t>bâtimentaires</a:t>
            </a:r>
            <a:endParaRPr lang="fr-FR" dirty="0" smtClean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  <a:tabLst>
                <a:tab pos="360363" algn="l"/>
              </a:tabLst>
            </a:pPr>
            <a:endParaRPr lang="fr-FR" b="1" dirty="0"/>
          </a:p>
          <a:p>
            <a:pPr algn="just">
              <a:tabLst>
                <a:tab pos="360363" algn="l"/>
              </a:tabLst>
            </a:pPr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Le montant total des autorisations de programme est porté à </a:t>
            </a:r>
            <a:r>
              <a:rPr lang="fr-FR" b="1" dirty="0" smtClean="0">
                <a:solidFill>
                  <a:srgbClr val="00B050"/>
                </a:solidFill>
              </a:rPr>
              <a:t>30,6 </a:t>
            </a:r>
            <a:r>
              <a:rPr lang="fr-FR" b="1" dirty="0">
                <a:solidFill>
                  <a:srgbClr val="00B050"/>
                </a:solidFill>
              </a:rPr>
              <a:t>Millions d’euros</a:t>
            </a:r>
          </a:p>
          <a:p>
            <a:pPr lvl="1" algn="just"/>
            <a:endParaRPr lang="fr-FR" dirty="0" smtClean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36</a:t>
            </a:fld>
            <a:endParaRPr lang="fr-FR" sz="1000" dirty="0"/>
          </a:p>
        </p:txBody>
      </p:sp>
      <p:sp>
        <p:nvSpPr>
          <p:cNvPr id="5" name="Rectangle 4"/>
          <p:cNvSpPr/>
          <p:nvPr/>
        </p:nvSpPr>
        <p:spPr>
          <a:xfrm>
            <a:off x="3505477" y="116632"/>
            <a:ext cx="443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BUDGET ANNEXE ASSAINISSEMENT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81" y="523895"/>
            <a:ext cx="6476935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latin typeface="+mj-lt"/>
              </a:rPr>
              <a:t>Le </a:t>
            </a:r>
            <a:r>
              <a:rPr lang="fr-FR" sz="2000" b="1" dirty="0">
                <a:latin typeface="+mj-lt"/>
              </a:rPr>
              <a:t>Budget annexe de l’eau potable </a:t>
            </a:r>
            <a:r>
              <a:rPr lang="fr-FR" b="1" dirty="0"/>
              <a:t>s’établirait à </a:t>
            </a:r>
          </a:p>
          <a:p>
            <a:pPr algn="just"/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37,3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 </a:t>
            </a:r>
            <a:endParaRPr lang="fr-FR" sz="2400" b="1" dirty="0" smtClean="0">
              <a:solidFill>
                <a:srgbClr val="00B050"/>
              </a:solidFill>
              <a:latin typeface="+mj-lt"/>
            </a:endParaRPr>
          </a:p>
          <a:p>
            <a:pPr algn="just"/>
            <a:r>
              <a:rPr lang="fr-FR" i="1" dirty="0" smtClean="0">
                <a:latin typeface="+mj-lt"/>
              </a:rPr>
              <a:t>(37 </a:t>
            </a:r>
            <a:r>
              <a:rPr lang="fr-FR" i="1" dirty="0">
                <a:latin typeface="+mj-lt"/>
              </a:rPr>
              <a:t>Millions d’euros au BP </a:t>
            </a:r>
            <a:r>
              <a:rPr lang="fr-FR" i="1" dirty="0" smtClean="0">
                <a:latin typeface="+mj-lt"/>
              </a:rPr>
              <a:t>2019)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5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La section d’exploitation 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Des produits réels d’exploitation de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18,1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 </a:t>
            </a:r>
            <a:r>
              <a:rPr lang="fr-FR" sz="1600" dirty="0" smtClean="0"/>
              <a:t>(</a:t>
            </a:r>
            <a:r>
              <a:rPr lang="fr-FR" sz="1600" i="1" dirty="0" smtClean="0"/>
              <a:t>17,4M€ au BP 2019</a:t>
            </a:r>
            <a:r>
              <a:rPr lang="fr-FR" sz="1600" dirty="0" smtClean="0"/>
              <a:t>)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endParaRPr lang="fr-FR" sz="1600" dirty="0" smtClean="0"/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Un résultat reporté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4,2 Million d’euros </a:t>
            </a:r>
            <a:r>
              <a:rPr lang="fr-FR" sz="1600" dirty="0" smtClean="0"/>
              <a:t>(3,6 M€ au BP 2019)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endParaRPr lang="fr-FR" sz="1600" dirty="0"/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Une forte maîtrise des dépenses réelles d’exploitation à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12,5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 </a:t>
            </a:r>
            <a:r>
              <a:rPr lang="fr-FR" sz="1600" dirty="0" smtClean="0"/>
              <a:t>(</a:t>
            </a:r>
            <a:r>
              <a:rPr lang="fr-FR" sz="1600" i="1" dirty="0" smtClean="0"/>
              <a:t>12,4 Millions d’euros au BP 2019</a:t>
            </a:r>
            <a:r>
              <a:rPr lang="fr-FR" sz="1600" dirty="0" smtClean="0"/>
              <a:t>)</a:t>
            </a:r>
          </a:p>
          <a:p>
            <a:pPr lvl="1" algn="just"/>
            <a:r>
              <a:rPr lang="fr-FR" sz="1600" dirty="0" smtClean="0">
                <a:latin typeface="Arial Narrow" panose="020B0606020202030204" pitchFamily="34" charset="0"/>
              </a:rPr>
              <a:t>► </a:t>
            </a:r>
            <a:r>
              <a:rPr lang="fr-FR" sz="1600" i="1" dirty="0"/>
              <a:t>stabilité des charges de personnel</a:t>
            </a:r>
          </a:p>
          <a:p>
            <a:pPr lvl="1" algn="just"/>
            <a:endParaRPr lang="fr-FR" sz="1600" dirty="0"/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Un autofinancement prévisionnel de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9,8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Millions d’euros </a:t>
            </a:r>
            <a:r>
              <a:rPr lang="fr-FR" sz="1600" dirty="0" smtClean="0"/>
              <a:t>(</a:t>
            </a:r>
            <a:r>
              <a:rPr lang="fr-FR" sz="1600" i="1" dirty="0" smtClean="0"/>
              <a:t>8,6 Millions d’euros au BP 2019</a:t>
            </a:r>
            <a:r>
              <a:rPr lang="fr-FR" sz="1600" dirty="0" smtClean="0"/>
              <a:t>), restant la principale source de financement des investissements</a:t>
            </a:r>
            <a:endParaRPr lang="fr-FR" dirty="0" smtClean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37</a:t>
            </a:fld>
            <a:endParaRPr lang="fr-FR" sz="1000" dirty="0"/>
          </a:p>
        </p:txBody>
      </p:sp>
      <p:sp>
        <p:nvSpPr>
          <p:cNvPr id="4" name="Rectangle 3"/>
          <p:cNvSpPr/>
          <p:nvPr/>
        </p:nvSpPr>
        <p:spPr>
          <a:xfrm>
            <a:off x="3752343" y="116632"/>
            <a:ext cx="3945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BUDGET ANNEXE EAU POTABLE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m.planche\AppData\Local\Microsoft\Windows\Temporary Internet Files\Content.Outlook\GQF19KC2\Reservoir  vidé_ L de Serres_MGA_4558 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0147" y="1844824"/>
            <a:ext cx="2623853" cy="397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55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908720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Un </a:t>
            </a:r>
            <a:r>
              <a:rPr lang="fr-FR" sz="1600" dirty="0"/>
              <a:t>montant d’emprunts nouveaux </a:t>
            </a:r>
            <a:r>
              <a:rPr lang="fr-FR" sz="1600" dirty="0" smtClean="0"/>
              <a:t>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 Million d’euros </a:t>
            </a:r>
            <a:r>
              <a:rPr lang="fr-FR" sz="1600" dirty="0" smtClean="0"/>
              <a:t>inférieur </a:t>
            </a:r>
            <a:r>
              <a:rPr lang="fr-FR" sz="1600" dirty="0"/>
              <a:t>aux remboursements de l’année </a:t>
            </a:r>
            <a:r>
              <a:rPr lang="fr-FR" sz="1600" dirty="0" smtClean="0"/>
              <a:t>de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1,4 Million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d’euros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endParaRPr lang="fr-FR" sz="1600" dirty="0"/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fr-FR" sz="1600" dirty="0"/>
              <a:t>Des dépenses totales d’investissement toujours élevées à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14,8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 </a:t>
            </a:r>
            <a:r>
              <a:rPr lang="fr-FR" sz="1600" dirty="0"/>
              <a:t>contre 16 Millions d’euros au BP 2019</a:t>
            </a:r>
          </a:p>
        </p:txBody>
      </p:sp>
      <p:sp>
        <p:nvSpPr>
          <p:cNvPr id="3" name="Rectangle 2"/>
          <p:cNvSpPr/>
          <p:nvPr/>
        </p:nvSpPr>
        <p:spPr>
          <a:xfrm>
            <a:off x="3752343" y="116632"/>
            <a:ext cx="3945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BUDGET ANNEXE EAU POTABLE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01008"/>
            <a:ext cx="4464546" cy="2976364"/>
          </a:xfrm>
          <a:prstGeom prst="rect">
            <a:avLst/>
          </a:prstGeom>
        </p:spPr>
      </p:pic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8316416" y="647737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38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70030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39</a:t>
            </a:fld>
            <a:endParaRPr lang="fr-FR" sz="1000" dirty="0"/>
          </a:p>
        </p:txBody>
      </p:sp>
      <p:sp>
        <p:nvSpPr>
          <p:cNvPr id="5" name="Rectangle 4"/>
          <p:cNvSpPr/>
          <p:nvPr/>
        </p:nvSpPr>
        <p:spPr>
          <a:xfrm>
            <a:off x="4363987" y="116632"/>
            <a:ext cx="272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Synthèse BA Eau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3" y="754787"/>
            <a:ext cx="8126256" cy="574953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75856" y="98072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Equilibre des opérations réelles</a:t>
            </a:r>
            <a:endParaRPr lang="fr-F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540" y="1124744"/>
            <a:ext cx="896448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2000" dirty="0" smtClean="0"/>
              <a:t>Sur </a:t>
            </a:r>
            <a:r>
              <a:rPr lang="fr-FR" sz="2000" b="1" dirty="0"/>
              <a:t>le territoire de la Métropole</a:t>
            </a:r>
            <a:r>
              <a:rPr lang="fr-FR" sz="2000" dirty="0"/>
              <a:t>, le dynamisme économique s’exprime à </a:t>
            </a:r>
            <a:r>
              <a:rPr lang="fr-FR" sz="2000" dirty="0" smtClean="0"/>
              <a:t>travers :</a:t>
            </a:r>
            <a:endParaRPr lang="fr-FR" sz="2000" dirty="0"/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La baisse continue </a:t>
            </a:r>
            <a:r>
              <a:rPr lang="fr-FR" sz="2000" dirty="0" smtClean="0"/>
              <a:t>du taux de chômage (8%)</a:t>
            </a:r>
            <a:endParaRPr lang="fr-FR" sz="2000" dirty="0"/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La progression du nombre de création </a:t>
            </a:r>
            <a:r>
              <a:rPr lang="fr-FR" sz="2000" dirty="0" smtClean="0"/>
              <a:t>d’entreprises</a:t>
            </a:r>
            <a:endParaRPr lang="fr-FR" sz="2000" dirty="0"/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L’augmentation du nombre d’entreprises en activité</a:t>
            </a:r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Le développement du tourisme, avec notamment le succès de La Loire à vélo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987824" y="10735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LE CONTEXTE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17" y="4077072"/>
            <a:ext cx="2443378" cy="18581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039"/>
            <a:ext cx="2813602" cy="1872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/>
          <a:stretch/>
        </p:blipFill>
        <p:spPr>
          <a:xfrm>
            <a:off x="4211960" y="4077072"/>
            <a:ext cx="2490103" cy="18581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5422" b="7700"/>
          <a:stretch/>
        </p:blipFill>
        <p:spPr>
          <a:xfrm>
            <a:off x="6425802" y="4077072"/>
            <a:ext cx="2754710" cy="1840230"/>
          </a:xfrm>
          <a:prstGeom prst="rect">
            <a:avLst/>
          </a:prstGeom>
        </p:spPr>
      </p:pic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309521" y="62373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4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2990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098" y="692696"/>
            <a:ext cx="8473222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2000" b="1" dirty="0" smtClean="0">
              <a:latin typeface="+mj-lt"/>
            </a:endParaRPr>
          </a:p>
          <a:p>
            <a:pPr algn="just"/>
            <a:r>
              <a:rPr lang="fr-FR" sz="2000" b="1" dirty="0" smtClean="0">
                <a:latin typeface="+mj-lt"/>
              </a:rPr>
              <a:t>Le </a:t>
            </a:r>
            <a:r>
              <a:rPr lang="fr-FR" sz="2000" b="1" u="sng" dirty="0">
                <a:latin typeface="+mj-lt"/>
              </a:rPr>
              <a:t>Budget annexe du crématorium </a:t>
            </a:r>
            <a:r>
              <a:rPr lang="fr-FR" b="1" dirty="0">
                <a:latin typeface="+mj-lt"/>
              </a:rPr>
              <a:t>s’élèverait à </a:t>
            </a:r>
            <a:endParaRPr lang="fr-FR" b="1" dirty="0" smtClean="0">
              <a:latin typeface="+mj-lt"/>
            </a:endParaRPr>
          </a:p>
          <a:p>
            <a:pPr algn="just"/>
            <a:endParaRPr lang="fr-FR" sz="2400" b="1" dirty="0" smtClean="0">
              <a:solidFill>
                <a:srgbClr val="00B050"/>
              </a:solidFill>
              <a:latin typeface="+mj-lt"/>
            </a:endParaRPr>
          </a:p>
          <a:p>
            <a:pPr algn="just"/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0,8 Million d’euro </a:t>
            </a:r>
            <a:r>
              <a:rPr lang="fr-FR" sz="1600" i="1" dirty="0" smtClean="0"/>
              <a:t>(1,2 Millions d’euros au BP 2019).</a:t>
            </a:r>
            <a:endParaRPr lang="fr-FR" sz="16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Des recettes réelles d’exploitation de l’année de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303 K€ </a:t>
            </a:r>
            <a:r>
              <a:rPr lang="fr-FR" sz="1600" i="1" dirty="0" smtClean="0"/>
              <a:t>(3 € au BP 2019)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1600" i="1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i="1" dirty="0" smtClean="0"/>
              <a:t>Un résultat reporté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81 K€ </a:t>
            </a:r>
            <a:r>
              <a:rPr lang="fr-FR" sz="1600" i="1" dirty="0" smtClean="0"/>
              <a:t>(79 K€ au BP 2019)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Des dépenses réelles d’exploitation de </a:t>
            </a:r>
            <a:r>
              <a:rPr lang="fr-FR" sz="1600" dirty="0"/>
              <a:t>l’ordre de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119,1 K€ </a:t>
            </a:r>
            <a:r>
              <a:rPr lang="fr-FR" sz="1600" dirty="0" smtClean="0"/>
              <a:t>(</a:t>
            </a:r>
            <a:r>
              <a:rPr lang="fr-FR" sz="1600" i="1" dirty="0" smtClean="0"/>
              <a:t>123,5 K€ au BP 2019)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Une légère progression de l’autofinancement à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264 K€ </a:t>
            </a:r>
            <a:r>
              <a:rPr lang="fr-FR" sz="1600" i="1" dirty="0" smtClean="0"/>
              <a:t>(251 K€ au </a:t>
            </a:r>
            <a:r>
              <a:rPr lang="fr-FR" sz="1600" i="1" dirty="0"/>
              <a:t>B</a:t>
            </a:r>
            <a:r>
              <a:rPr lang="fr-FR" sz="1600" i="1" dirty="0" smtClean="0"/>
              <a:t>P 2019</a:t>
            </a:r>
            <a:r>
              <a:rPr lang="fr-FR" sz="1600" dirty="0" smtClean="0"/>
              <a:t>)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Des investissements de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406 K€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, </a:t>
            </a:r>
            <a:r>
              <a:rPr lang="fr-FR" sz="1600" dirty="0" smtClean="0"/>
              <a:t>dont 228 K€ de remboursement de la dette, financés uniquement par l’autofinancement</a:t>
            </a:r>
          </a:p>
          <a:p>
            <a:pPr lvl="1" algn="just"/>
            <a:endParaRPr lang="fr-FR" sz="20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dirty="0" smtClean="0"/>
              <a:t>Aucun emprunt nouveau inscrit au BP 2020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sz="1600" dirty="0"/>
          </a:p>
          <a:p>
            <a:pPr algn="just"/>
            <a:endParaRPr lang="fr-FR" sz="1600" dirty="0" smtClean="0"/>
          </a:p>
          <a:p>
            <a:pPr algn="just"/>
            <a:endParaRPr lang="fr-FR" sz="1600" dirty="0" smtClean="0"/>
          </a:p>
          <a:p>
            <a:pPr lvl="1" algn="just"/>
            <a:endParaRPr lang="fr-FR" dirty="0" smtClean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40</a:t>
            </a:fld>
            <a:endParaRPr lang="fr-FR" sz="1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r="2843"/>
          <a:stretch/>
        </p:blipFill>
        <p:spPr bwMode="auto">
          <a:xfrm>
            <a:off x="6954057" y="908720"/>
            <a:ext cx="2182336" cy="124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69791" y="116632"/>
            <a:ext cx="4110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BUDGET ANNEXE CREMATORIUM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41</a:t>
            </a:fld>
            <a:endParaRPr lang="fr-FR" sz="1000" dirty="0"/>
          </a:p>
        </p:txBody>
      </p:sp>
      <p:sp>
        <p:nvSpPr>
          <p:cNvPr id="5" name="Rectangle 4"/>
          <p:cNvSpPr/>
          <p:nvPr/>
        </p:nvSpPr>
        <p:spPr>
          <a:xfrm>
            <a:off x="3687524" y="116632"/>
            <a:ext cx="4074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Synthèse BA Crematorium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10112"/>
            <a:ext cx="7829708" cy="55381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63462" y="98072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Equilibre des opérations réelles</a:t>
            </a:r>
            <a:endParaRPr lang="fr-F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587205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Le pilotage des dépenses d’investissement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09521" y="6237312"/>
            <a:ext cx="370384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42</a:t>
            </a:fld>
            <a:endParaRPr lang="fr-FR" sz="1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6"/>
          <a:stretch/>
        </p:blipFill>
        <p:spPr bwMode="auto">
          <a:xfrm>
            <a:off x="1259632" y="836712"/>
            <a:ext cx="6480720" cy="361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7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098" y="692696"/>
            <a:ext cx="84732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>
                <a:latin typeface="+mj-lt"/>
              </a:rPr>
              <a:t>La Métropole améliore régulièrement les taux de réalisation de sa section d’investissement, comme le montre le graphique suivant.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43</a:t>
            </a:fld>
            <a:endParaRPr lang="fr-FR" sz="1000" dirty="0"/>
          </a:p>
        </p:txBody>
      </p:sp>
      <p:graphicFrame>
        <p:nvGraphicFramePr>
          <p:cNvPr id="7" name="Graphiqu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726024"/>
              </p:ext>
            </p:extLst>
          </p:nvPr>
        </p:nvGraphicFramePr>
        <p:xfrm>
          <a:off x="261098" y="1484784"/>
          <a:ext cx="8606820" cy="4625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49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La stratégie de désendettement</a:t>
            </a:r>
            <a:endParaRPr lang="fr-FR" dirty="0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09521" y="6237312"/>
            <a:ext cx="370384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44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6800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9542" y="728273"/>
            <a:ext cx="8229600" cy="433953"/>
          </a:xfrm>
        </p:spPr>
        <p:txBody>
          <a:bodyPr/>
          <a:lstStyle/>
          <a:p>
            <a:r>
              <a:rPr lang="fr-FR" sz="1800" b="1" dirty="0">
                <a:ea typeface="+mn-ea"/>
                <a:cs typeface="+mn-cs"/>
              </a:rPr>
              <a:t>Evolution de la dette consolidée Métropole + Syndicat des mobilités de Touraine</a:t>
            </a:r>
          </a:p>
        </p:txBody>
      </p:sp>
      <p:sp>
        <p:nvSpPr>
          <p:cNvPr id="4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45</a:t>
            </a:fld>
            <a:endParaRPr lang="fr-FR" sz="1000" dirty="0"/>
          </a:p>
        </p:txBody>
      </p:sp>
      <p:sp>
        <p:nvSpPr>
          <p:cNvPr id="6" name="Rectangle 5"/>
          <p:cNvSpPr/>
          <p:nvPr/>
        </p:nvSpPr>
        <p:spPr>
          <a:xfrm>
            <a:off x="3580827" y="116632"/>
            <a:ext cx="4288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STRATEGIE DE DESENDETTEMENT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Graphiqu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564142"/>
              </p:ext>
            </p:extLst>
          </p:nvPr>
        </p:nvGraphicFramePr>
        <p:xfrm>
          <a:off x="-1" y="1312202"/>
          <a:ext cx="9244783" cy="5341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7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698502"/>
            <a:ext cx="895860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latin typeface="+mj-lt"/>
              </a:rPr>
              <a:t>Tours </a:t>
            </a:r>
            <a:r>
              <a:rPr lang="fr-FR" sz="2000" b="1" dirty="0">
                <a:latin typeface="+mj-lt"/>
              </a:rPr>
              <a:t>Métropole Val de Loire mène une stratégie de maîtrise de la dette pour préserver sa capacité à financer des investissements structurants</a:t>
            </a:r>
            <a:r>
              <a:rPr lang="fr-FR" sz="2000" b="1" dirty="0" smtClean="0">
                <a:latin typeface="+mj-lt"/>
              </a:rPr>
              <a:t>.</a:t>
            </a:r>
          </a:p>
          <a:p>
            <a:pPr algn="just"/>
            <a:endParaRPr lang="fr-FR" sz="2000" b="1" dirty="0">
              <a:latin typeface="+mj-lt"/>
            </a:endParaRPr>
          </a:p>
          <a:p>
            <a:pPr algn="just"/>
            <a:r>
              <a:rPr lang="fr-FR" sz="2000" b="1" dirty="0" smtClean="0">
                <a:latin typeface="+mj-lt"/>
              </a:rPr>
              <a:t>Les budgets primitifs du budget principal et des budgets annexes sont tels que la Métropole poursuivra nécessairement son désendettement en 2020.</a:t>
            </a:r>
            <a:endParaRPr lang="fr-FR" sz="2000" b="1" dirty="0">
              <a:latin typeface="+mj-lt"/>
            </a:endParaRPr>
          </a:p>
          <a:p>
            <a:pPr lvl="1" algn="just"/>
            <a:endParaRPr lang="fr-FR" sz="1600" dirty="0" smtClean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46</a:t>
            </a:fld>
            <a:endParaRPr lang="fr-FR" sz="1000" dirty="0"/>
          </a:p>
        </p:txBody>
      </p:sp>
      <p:sp>
        <p:nvSpPr>
          <p:cNvPr id="4" name="Rectangle 3"/>
          <p:cNvSpPr/>
          <p:nvPr/>
        </p:nvSpPr>
        <p:spPr>
          <a:xfrm>
            <a:off x="3580827" y="116632"/>
            <a:ext cx="4288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STRATEGIE DE DESENDETTEMENT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616043"/>
              </p:ext>
            </p:extLst>
          </p:nvPr>
        </p:nvGraphicFramePr>
        <p:xfrm>
          <a:off x="611560" y="2780928"/>
          <a:ext cx="7680294" cy="331847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54974">
                  <a:extLst>
                    <a:ext uri="{9D8B030D-6E8A-4147-A177-3AD203B41FA5}">
                      <a16:colId xmlns:a16="http://schemas.microsoft.com/office/drawing/2014/main" val="3925465515"/>
                    </a:ext>
                  </a:extLst>
                </a:gridCol>
                <a:gridCol w="1205064">
                  <a:extLst>
                    <a:ext uri="{9D8B030D-6E8A-4147-A177-3AD203B41FA5}">
                      <a16:colId xmlns:a16="http://schemas.microsoft.com/office/drawing/2014/main" val="972084018"/>
                    </a:ext>
                  </a:extLst>
                </a:gridCol>
                <a:gridCol w="1205064">
                  <a:extLst>
                    <a:ext uri="{9D8B030D-6E8A-4147-A177-3AD203B41FA5}">
                      <a16:colId xmlns:a16="http://schemas.microsoft.com/office/drawing/2014/main" val="1118203851"/>
                    </a:ext>
                  </a:extLst>
                </a:gridCol>
                <a:gridCol w="1205064">
                  <a:extLst>
                    <a:ext uri="{9D8B030D-6E8A-4147-A177-3AD203B41FA5}">
                      <a16:colId xmlns:a16="http://schemas.microsoft.com/office/drawing/2014/main" val="279478995"/>
                    </a:ext>
                  </a:extLst>
                </a:gridCol>
                <a:gridCol w="1205064">
                  <a:extLst>
                    <a:ext uri="{9D8B030D-6E8A-4147-A177-3AD203B41FA5}">
                      <a16:colId xmlns:a16="http://schemas.microsoft.com/office/drawing/2014/main" val="3548613406"/>
                    </a:ext>
                  </a:extLst>
                </a:gridCol>
                <a:gridCol w="1205064">
                  <a:extLst>
                    <a:ext uri="{9D8B030D-6E8A-4147-A177-3AD203B41FA5}">
                      <a16:colId xmlns:a16="http://schemas.microsoft.com/office/drawing/2014/main" val="3618650001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Remb</a:t>
                      </a:r>
                      <a:endParaRPr lang="fr-FR" sz="18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fr-FR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Emprunt 2020</a:t>
                      </a:r>
                      <a:endParaRPr lang="fr-FR" sz="18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Dette max 2020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Evolution max </a:t>
                      </a:r>
                      <a:endParaRPr lang="fr-FR" sz="18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037276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Principal</a:t>
                      </a:r>
                      <a:endParaRPr lang="fr-F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107,4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-13,4</a:t>
                      </a:r>
                      <a:endParaRPr lang="fr-F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13,4</a:t>
                      </a:r>
                      <a:endParaRPr lang="fr-F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107,4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fr-FR" sz="18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0220989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u="none" strike="noStrike">
                          <a:solidFill>
                            <a:schemeClr val="tx1"/>
                          </a:solidFill>
                          <a:effectLst/>
                        </a:rPr>
                        <a:t>Assainissement</a:t>
                      </a:r>
                      <a:endParaRPr lang="fr-F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14,7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-1,9</a:t>
                      </a:r>
                      <a:endParaRPr lang="fr-F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fr-F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13,3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-1,4</a:t>
                      </a:r>
                      <a:endParaRPr lang="fr-FR" sz="18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247996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u="none" strike="noStrike">
                          <a:solidFill>
                            <a:schemeClr val="tx1"/>
                          </a:solidFill>
                          <a:effectLst/>
                        </a:rPr>
                        <a:t>Eau</a:t>
                      </a:r>
                      <a:endParaRPr lang="fr-F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10,8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-1,4</a:t>
                      </a:r>
                      <a:endParaRPr lang="fr-F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solidFill>
                            <a:schemeClr val="tx1"/>
                          </a:solidFill>
                          <a:effectLst/>
                        </a:rPr>
                        <a:t>1,0</a:t>
                      </a:r>
                      <a:endParaRPr lang="fr-F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10,4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-0,4</a:t>
                      </a:r>
                      <a:endParaRPr lang="fr-FR" sz="18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514182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u="none" strike="noStrike">
                          <a:solidFill>
                            <a:schemeClr val="tx1"/>
                          </a:solidFill>
                          <a:effectLst/>
                        </a:rPr>
                        <a:t>Crematorium </a:t>
                      </a:r>
                      <a:endParaRPr lang="fr-F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1,7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>
                          <a:solidFill>
                            <a:schemeClr val="tx1"/>
                          </a:solidFill>
                          <a:effectLst/>
                        </a:rPr>
                        <a:t>-0,2</a:t>
                      </a:r>
                      <a:endParaRPr lang="fr-F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fr-F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1,4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-0,2</a:t>
                      </a:r>
                      <a:endParaRPr lang="fr-FR" sz="18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757961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134,6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-16,9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14,9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132,5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-2,1</a:t>
                      </a:r>
                      <a:endParaRPr lang="fr-FR" sz="18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74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0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3"/>
          <p:cNvSpPr txBox="1">
            <a:spLocks/>
          </p:cNvSpPr>
          <p:nvPr/>
        </p:nvSpPr>
        <p:spPr>
          <a:xfrm>
            <a:off x="251520" y="1484784"/>
            <a:ext cx="8520666" cy="3672408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spcBef>
                <a:spcPts val="1800"/>
              </a:spcBef>
              <a:spcAft>
                <a:spcPts val="600"/>
              </a:spcAft>
              <a:buNone/>
            </a:pPr>
            <a:endParaRPr lang="fr-FR" sz="32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dette totale </a:t>
            </a:r>
            <a:r>
              <a:rPr lang="fr-FR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(y compris la dette transport) est 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ainsi passée </a:t>
            </a:r>
            <a:r>
              <a:rPr lang="fr-F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fr-FR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420,8M </a:t>
            </a:r>
            <a:r>
              <a:rPr lang="fr-F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Millions d’euros en </a:t>
            </a:r>
            <a:r>
              <a:rPr lang="fr-FR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2014 </a:t>
            </a:r>
            <a:r>
              <a:rPr lang="fr-F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à </a:t>
            </a:r>
            <a:r>
              <a:rPr lang="fr-FR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380,2 </a:t>
            </a:r>
            <a:r>
              <a:rPr lang="fr-F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Millions d’euros en 2019. 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Elle ne pourra être supérieure à </a:t>
            </a:r>
            <a:r>
              <a:rPr lang="fr-FR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371 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Millions d’euros au regard des inscriptions budgétaires 2020.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Sur tous les budgets, le montant de l’emprunt sera in fine ajusté à la réalité des investissements pour réduire l’encours de dette.</a:t>
            </a:r>
          </a:p>
          <a:p>
            <a:pPr lvl="1" algn="just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sz="1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580827" y="116632"/>
            <a:ext cx="4288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STRATEGIE DE DESENDETTEMENT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 txBox="1">
            <a:spLocks/>
          </p:cNvSpPr>
          <p:nvPr/>
        </p:nvSpPr>
        <p:spPr>
          <a:xfrm>
            <a:off x="8309521" y="62373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47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2105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Le respect des objectifs contractuels de saine gestion </a:t>
            </a:r>
            <a:endParaRPr lang="fr-FR" dirty="0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09521" y="6237312"/>
            <a:ext cx="370384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48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3490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098" y="692696"/>
            <a:ext cx="847322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algn="just"/>
            <a:r>
              <a:rPr lang="fr-FR" sz="2000" b="1" dirty="0">
                <a:latin typeface="+mj-lt"/>
              </a:rPr>
              <a:t>Tours Métropole Val de Loire a signé un contrat dit de Cahors avec l’Etat, avec 2 niveaux d’engagement </a:t>
            </a:r>
            <a:r>
              <a:rPr lang="fr-FR" dirty="0" smtClean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b="1" dirty="0" smtClean="0"/>
              <a:t>Un engagement portant sur la maîtrise des dépenses de fonctionnement </a:t>
            </a:r>
            <a:r>
              <a:rPr lang="fr-FR" sz="1600" dirty="0" smtClean="0"/>
              <a:t>avec une évolution, à périmètre constant, inférieure à 1,2%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1600" dirty="0"/>
          </a:p>
          <a:p>
            <a:pPr marL="742950" lvl="1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fr-FR" sz="1600" dirty="0" smtClean="0"/>
              <a:t>Objectif atteint en 2018 tel que notifié par Madame la Préfète</a:t>
            </a:r>
          </a:p>
          <a:p>
            <a:pPr marL="742950" lvl="1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fr-FR" sz="1600" dirty="0" smtClean="0"/>
              <a:t>Objectif à nouveau atteint en 2019, les dépenses de fonctionnement étant stables</a:t>
            </a:r>
          </a:p>
          <a:p>
            <a:pPr marL="742950" lvl="1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fr-FR" sz="1600" dirty="0" smtClean="0"/>
              <a:t>Objectif qui a contribué à structurer la préparation du BP pour 2020 pour être atteint sans obérer le développement et la structuration de la Métropole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16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1600" dirty="0" smtClean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sz="1600" b="1" dirty="0" smtClean="0"/>
              <a:t>Un engagement sur le recours à l’emprunt</a:t>
            </a:r>
            <a:r>
              <a:rPr lang="fr-FR" sz="1600" dirty="0" smtClean="0"/>
              <a:t>, avec une progression de la dette limitée à 2 Millions d’euros en 2019 et 1 Million d’euros en 2020</a:t>
            </a:r>
            <a:endParaRPr lang="fr-FR" sz="1600" dirty="0"/>
          </a:p>
          <a:p>
            <a:pPr lvl="1" algn="just"/>
            <a:endParaRPr lang="fr-FR" sz="1600" dirty="0"/>
          </a:p>
          <a:p>
            <a:pPr marL="742950" lvl="1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fr-FR" sz="1600" dirty="0" smtClean="0"/>
              <a:t>La dette a diminué en 2019</a:t>
            </a:r>
          </a:p>
          <a:p>
            <a:pPr marL="742950" lvl="1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fr-FR" sz="1600" dirty="0" smtClean="0"/>
              <a:t>Au regard des crédits prévus, la dette ne pourra en aucun cas augmenter en 2020</a:t>
            </a:r>
          </a:p>
          <a:p>
            <a:pPr lvl="1" algn="just"/>
            <a:endParaRPr lang="fr-FR" dirty="0" smtClean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49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6716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956" y="417537"/>
            <a:ext cx="847322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algn="just"/>
            <a:r>
              <a:rPr lang="fr-FR" sz="2400" b="1" dirty="0">
                <a:latin typeface="+mj-lt"/>
              </a:rPr>
              <a:t>Les dispositions de la loi de Finances</a:t>
            </a:r>
          </a:p>
          <a:p>
            <a:pPr algn="just"/>
            <a:endParaRPr lang="fr-FR" sz="1600" dirty="0" smtClean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/>
              <a:t>Sur le plan fiscal, la confirmation de la </a:t>
            </a:r>
            <a:r>
              <a:rPr lang="fr-FR" b="1" dirty="0" smtClean="0"/>
              <a:t>suppression de la taxe d’habitation </a:t>
            </a:r>
            <a:r>
              <a:rPr lang="fr-FR" dirty="0" smtClean="0"/>
              <a:t>et un dégrèvement porté à 80% des ménages. La Métropole continuera à bénéficier de l’évolution des bases fiscales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/>
              <a:t>La </a:t>
            </a:r>
            <a:r>
              <a:rPr lang="fr-FR" b="1" dirty="0" smtClean="0"/>
              <a:t>stabilité de la dotation globale de fonctionnement </a:t>
            </a:r>
            <a:r>
              <a:rPr lang="fr-FR" dirty="0" smtClean="0"/>
              <a:t>(DGF)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/>
              <a:t>Une </a:t>
            </a:r>
            <a:r>
              <a:rPr lang="fr-FR" b="1" dirty="0" smtClean="0"/>
              <a:t>augmentation de l’enveloppe pour la compensation des exonération de fiscalité </a:t>
            </a:r>
            <a:r>
              <a:rPr lang="fr-FR" dirty="0" smtClean="0"/>
              <a:t>locale au regard de l’exonération de cotisation foncière des entreprises (CFE) pour les entreprises réalisant un faible chiffres d’affaires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/>
              <a:t>La poursuite de la </a:t>
            </a:r>
            <a:r>
              <a:rPr lang="fr-FR" b="1" dirty="0" smtClean="0"/>
              <a:t>baisse de la dotation de compensation de la réforme de la taxe professionnelle </a:t>
            </a:r>
            <a:r>
              <a:rPr lang="fr-FR" dirty="0" smtClean="0"/>
              <a:t>(DCRTP) par le principe de l’enveloppe normée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/>
              <a:t>Le </a:t>
            </a:r>
            <a:r>
              <a:rPr lang="fr-FR" b="1" dirty="0" smtClean="0"/>
              <a:t>maintien de la dotation de soutien à l’investissement local </a:t>
            </a:r>
            <a:r>
              <a:rPr lang="fr-FR" dirty="0" smtClean="0"/>
              <a:t>(DSIL)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b="1" dirty="0" smtClean="0"/>
              <a:t>L’augmentation de l’enveloppe de FCTVA</a:t>
            </a:r>
            <a:r>
              <a:rPr lang="fr-FR" dirty="0" smtClean="0"/>
              <a:t>, mais avec le report du projet de calcul automatisé</a:t>
            </a:r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 algn="just"/>
            <a:endParaRPr lang="fr-FR" dirty="0" smtClean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5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6643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50</a:t>
            </a:fld>
            <a:endParaRPr lang="fr-FR" sz="1000" dirty="0"/>
          </a:p>
        </p:txBody>
      </p:sp>
      <p:sp>
        <p:nvSpPr>
          <p:cNvPr id="4" name="ZoneTexte 3"/>
          <p:cNvSpPr txBox="1"/>
          <p:nvPr/>
        </p:nvSpPr>
        <p:spPr>
          <a:xfrm>
            <a:off x="1547664" y="285293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00B050"/>
                </a:solidFill>
                <a:latin typeface="+mj-lt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8689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587205"/>
            <a:ext cx="7772400" cy="2015232"/>
          </a:xfrm>
        </p:spPr>
        <p:txBody>
          <a:bodyPr/>
          <a:lstStyle/>
          <a:p>
            <a:pPr algn="ctr"/>
            <a:r>
              <a:rPr lang="fr-FR" dirty="0" smtClean="0"/>
              <a:t>Le budget principal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3200" dirty="0" smtClean="0">
                <a:solidFill>
                  <a:srgbClr val="00B050"/>
                </a:solidFill>
              </a:rPr>
              <a:t>Autorisations de programme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8309521" y="62373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6</a:t>
            </a:fld>
            <a:endParaRPr lang="fr-FR" sz="1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" y="2348880"/>
            <a:ext cx="3131840" cy="20839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43" y="705790"/>
            <a:ext cx="3675073" cy="24512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571978"/>
            <a:ext cx="2825472" cy="18608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20002" r="12729" b="19588"/>
          <a:stretch/>
        </p:blipFill>
        <p:spPr>
          <a:xfrm>
            <a:off x="5669280" y="705791"/>
            <a:ext cx="3511232" cy="24512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351"/>
            <a:ext cx="2843808" cy="246836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2"/>
          <a:stretch/>
        </p:blipFill>
        <p:spPr>
          <a:xfrm>
            <a:off x="5632768" y="2571978"/>
            <a:ext cx="3511232" cy="186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9518" y="116632"/>
            <a:ext cx="4390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Autorisations de programme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 txBox="1">
            <a:spLocks/>
          </p:cNvSpPr>
          <p:nvPr/>
        </p:nvSpPr>
        <p:spPr>
          <a:xfrm>
            <a:off x="8309521" y="62373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7</a:t>
            </a:fld>
            <a:endParaRPr lang="fr-FR" sz="1000" dirty="0"/>
          </a:p>
        </p:txBody>
      </p:sp>
      <p:sp>
        <p:nvSpPr>
          <p:cNvPr id="28" name="Rectangle 27"/>
          <p:cNvSpPr/>
          <p:nvPr/>
        </p:nvSpPr>
        <p:spPr>
          <a:xfrm>
            <a:off x="179512" y="692696"/>
            <a:ext cx="864096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/>
              <a:t>La Métropole généralisera le recours aux </a:t>
            </a:r>
            <a:r>
              <a:rPr lang="fr-FR" sz="2000" b="1" dirty="0" smtClean="0"/>
              <a:t>autorisations de programme </a:t>
            </a:r>
            <a:r>
              <a:rPr lang="fr-FR" sz="2000" dirty="0" smtClean="0"/>
              <a:t>pour la gestion de la section d’investissement. Pour mémoire,</a:t>
            </a:r>
          </a:p>
          <a:p>
            <a:endParaRPr lang="fr-FR" sz="2000" dirty="0" smtClean="0"/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000" dirty="0" smtClean="0"/>
              <a:t>l’autorisation de programme couvre l’intégralité des coûts du projet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000" dirty="0" smtClean="0"/>
              <a:t>Les crédits de paiement sont répartis en fonction des paiements prévisionnels des années futures de la réalisation du projet.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000" dirty="0"/>
          </a:p>
          <a:p>
            <a:r>
              <a:rPr lang="fr-FR" sz="2000" dirty="0" smtClean="0"/>
              <a:t>=&gt; Le budget primitif 2020 ne comprendra que les paiements attendus pour cet exercice précis. </a:t>
            </a:r>
            <a:endParaRPr lang="fr-FR" sz="2000" dirty="0"/>
          </a:p>
          <a:p>
            <a:endParaRPr lang="fr-FR" sz="2000" dirty="0" smtClean="0"/>
          </a:p>
          <a:p>
            <a:endParaRPr lang="fr-FR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/>
              <a:t>Fin 2019, le montant total des autorisations de programme est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212,2 millions d’euros</a:t>
            </a:r>
            <a:r>
              <a:rPr lang="fr-FR" sz="2000" dirty="0" smtClean="0"/>
              <a:t>.</a:t>
            </a:r>
          </a:p>
          <a:p>
            <a:endParaRPr lang="fr-FR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/>
              <a:t>Les nouvelles autorisations de programme s’élèvent à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178,4 millions d’euros </a:t>
            </a:r>
            <a:r>
              <a:rPr lang="fr-FR" sz="2000" dirty="0"/>
              <a:t>pour un total de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390,6 millions d’euros  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775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21" y="578297"/>
            <a:ext cx="87849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latin typeface="+mj-lt"/>
              </a:rPr>
              <a:t>Les nouvelles autorisations de programme 2020 portent sur :</a:t>
            </a:r>
            <a:endParaRPr lang="fr-FR" sz="2000" b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>
                <a:latin typeface="+mj-lt"/>
              </a:rPr>
              <a:t>Le </a:t>
            </a:r>
            <a:r>
              <a:rPr lang="fr-FR" b="1" dirty="0" smtClean="0">
                <a:latin typeface="+mj-lt"/>
              </a:rPr>
              <a:t>développement économique</a:t>
            </a:r>
            <a:r>
              <a:rPr lang="fr-FR" dirty="0" smtClean="0">
                <a:latin typeface="+mj-lt"/>
              </a:rPr>
              <a:t> :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20,9 Millions d’euros</a:t>
            </a:r>
            <a:r>
              <a:rPr lang="fr-FR" dirty="0" smtClean="0">
                <a:latin typeface="+mj-lt"/>
              </a:rPr>
              <a:t>, </a:t>
            </a:r>
            <a:endParaRPr lang="fr-FR" u="sng" dirty="0"/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Soutien aux </a:t>
            </a:r>
            <a:r>
              <a:rPr lang="fr-FR" dirty="0" smtClean="0">
                <a:latin typeface="+mj-lt"/>
              </a:rPr>
              <a:t>entreprises 5,3M€, Innovation, recherche et enseignement supérieur 6,3M€, Développement et attractivité touristique 5,4M€, aménagement d’un </a:t>
            </a:r>
            <a:r>
              <a:rPr lang="fr-FR" dirty="0" err="1" smtClean="0">
                <a:latin typeface="+mj-lt"/>
              </a:rPr>
              <a:t>aéroparc</a:t>
            </a:r>
            <a:r>
              <a:rPr lang="fr-FR" dirty="0" smtClean="0">
                <a:latin typeface="+mj-lt"/>
              </a:rPr>
              <a:t> durable 4M€.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/>
              <a:t> </a:t>
            </a:r>
            <a:r>
              <a:rPr lang="fr-FR" b="1" dirty="0" smtClean="0">
                <a:latin typeface="+mj-lt"/>
              </a:rPr>
              <a:t>L’environnement, les énergies et le cadre de vie </a:t>
            </a:r>
            <a:r>
              <a:rPr lang="fr-FR" dirty="0" smtClean="0">
                <a:latin typeface="+mj-lt"/>
              </a:rPr>
              <a:t>: 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20,4 Millions d’euros </a:t>
            </a:r>
            <a:endParaRPr lang="fr-FR" sz="2400" b="1" dirty="0" smtClean="0">
              <a:solidFill>
                <a:srgbClr val="00B050"/>
              </a:solidFill>
              <a:latin typeface="+mj-lt"/>
            </a:endParaRP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fr-FR" dirty="0" smtClean="0">
                <a:latin typeface="+mj-lt"/>
              </a:rPr>
              <a:t>Transition écologique et prévention des risques 5,2M€, Energies et réseaux de chaleur 3,9M€, Eaux pluviales 2,3M€, gestion durable des déchets 7,8M€, GEMAPI 0,3M€, propreté urbaine 0,7M€, Fourrière animale 0,2M€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>
                <a:latin typeface="+mj-lt"/>
              </a:rPr>
              <a:t>Les </a:t>
            </a:r>
            <a:r>
              <a:rPr lang="fr-FR" b="1" dirty="0" smtClean="0">
                <a:latin typeface="+mj-lt"/>
              </a:rPr>
              <a:t>infrastructures et les espaces publics</a:t>
            </a:r>
            <a:r>
              <a:rPr lang="fr-FR" dirty="0" smtClean="0">
                <a:latin typeface="+mj-lt"/>
              </a:rPr>
              <a:t> :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59,5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 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Politique globale d’infrastructure 21,9M</a:t>
            </a:r>
            <a:r>
              <a:rPr lang="fr-FR" dirty="0" smtClean="0">
                <a:latin typeface="+mj-lt"/>
              </a:rPr>
              <a:t>€, travaux et aménagements dans les communes 27,3M€, soutien aux projets de mobilité durable 8M€, aménagement des espaces verts 1,9M€, pôles territoriaux métropolitains 0,4M€</a:t>
            </a:r>
            <a:endParaRPr lang="fr-FR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3997" y="116632"/>
            <a:ext cx="5161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Autorisations de programme 2020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 txBox="1">
            <a:spLocks/>
          </p:cNvSpPr>
          <p:nvPr/>
        </p:nvSpPr>
        <p:spPr>
          <a:xfrm>
            <a:off x="8309521" y="62373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8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4489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85015"/>
            <a:ext cx="878497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/>
              <a:t>L’</a:t>
            </a:r>
            <a:r>
              <a:rPr lang="fr-FR" b="1" dirty="0"/>
              <a:t>aménagement, l’habitat et les solidarités</a:t>
            </a:r>
            <a:r>
              <a:rPr lang="fr-FR" dirty="0"/>
              <a:t> </a:t>
            </a:r>
            <a:r>
              <a:rPr lang="fr-FR" dirty="0" smtClean="0"/>
              <a:t>: </a:t>
            </a:r>
            <a:r>
              <a:rPr lang="fr-FR" sz="2400" b="1" dirty="0" smtClean="0">
                <a:solidFill>
                  <a:srgbClr val="00B050"/>
                </a:solidFill>
              </a:rPr>
              <a:t>59,6 </a:t>
            </a:r>
            <a:r>
              <a:rPr lang="fr-FR" sz="2400" b="1" dirty="0">
                <a:solidFill>
                  <a:srgbClr val="00B050"/>
                </a:solidFill>
              </a:rPr>
              <a:t>Millions d’euros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FR" dirty="0" smtClean="0"/>
              <a:t>Planification urbaine 2,8M€, aménagement urbain 0,3M€, accès au logement 10M€, politique de la ville et cohésion sociale (NPNRU) 45,5M€, accueil des gens du voyage 1M€</a:t>
            </a:r>
          </a:p>
          <a:p>
            <a:pPr lvl="1" algn="just"/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/>
              <a:t>La </a:t>
            </a:r>
            <a:r>
              <a:rPr lang="fr-FR" b="1" dirty="0"/>
              <a:t>culture</a:t>
            </a:r>
            <a:r>
              <a:rPr lang="fr-FR" dirty="0"/>
              <a:t> </a:t>
            </a:r>
            <a:r>
              <a:rPr lang="fr-FR" sz="2400" dirty="0"/>
              <a:t>: </a:t>
            </a:r>
            <a:r>
              <a:rPr lang="fr-FR" sz="2400" b="1" dirty="0">
                <a:solidFill>
                  <a:srgbClr val="00B050"/>
                </a:solidFill>
              </a:rPr>
              <a:t>2,9 Millions d’euros 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fr-FR" dirty="0"/>
              <a:t>Interventions sur les équipements métropolitains et </a:t>
            </a:r>
            <a:r>
              <a:rPr lang="fr-FR" dirty="0" smtClean="0"/>
              <a:t>fonds de concours (2,7M€ pour le Centre Chorégraphique National de Tours)</a:t>
            </a:r>
            <a:endParaRPr lang="fr-FR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>
                <a:latin typeface="+mj-lt"/>
              </a:rPr>
              <a:t>Le </a:t>
            </a:r>
            <a:r>
              <a:rPr lang="fr-FR" b="1" dirty="0" smtClean="0">
                <a:latin typeface="+mj-lt"/>
              </a:rPr>
              <a:t>sport</a:t>
            </a:r>
            <a:r>
              <a:rPr lang="fr-FR" dirty="0" smtClean="0">
                <a:latin typeface="+mj-lt"/>
              </a:rPr>
              <a:t> :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8,9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 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FR" dirty="0"/>
              <a:t>Interventions sur les équipements </a:t>
            </a:r>
            <a:r>
              <a:rPr lang="fr-FR" dirty="0" smtClean="0"/>
              <a:t>métropolitains et nouveaux projets (3,5M€ pour la construction d’un gymnase HQE à </a:t>
            </a:r>
            <a:r>
              <a:rPr lang="fr-FR" dirty="0" err="1" smtClean="0"/>
              <a:t>Chanceaux</a:t>
            </a:r>
            <a:r>
              <a:rPr lang="fr-FR" dirty="0" smtClean="0"/>
              <a:t> sur </a:t>
            </a:r>
            <a:r>
              <a:rPr lang="fr-FR" dirty="0" err="1" smtClean="0"/>
              <a:t>Choisille</a:t>
            </a:r>
            <a:r>
              <a:rPr lang="fr-FR" dirty="0" smtClean="0"/>
              <a:t>)</a:t>
            </a:r>
          </a:p>
          <a:p>
            <a:pPr lvl="2" algn="just"/>
            <a:endParaRPr lang="fr-FR" sz="2400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fr-FR" dirty="0" smtClean="0">
                <a:latin typeface="+mj-lt"/>
              </a:rPr>
              <a:t>Le </a:t>
            </a:r>
            <a:r>
              <a:rPr lang="fr-FR" b="1" dirty="0" smtClean="0">
                <a:latin typeface="+mj-lt"/>
              </a:rPr>
              <a:t>pilotage de l’action publique </a:t>
            </a:r>
            <a:r>
              <a:rPr lang="fr-FR" dirty="0" smtClean="0">
                <a:latin typeface="+mj-lt"/>
              </a:rPr>
              <a:t>: 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6,4 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Millions d’euros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fr-FR" dirty="0"/>
              <a:t>Systèmes d’information et aménagement numérique </a:t>
            </a:r>
            <a:r>
              <a:rPr lang="fr-FR" dirty="0" smtClean="0"/>
              <a:t>2,8M€, interventions sur le patrimoine métropolitain 2M€, fonds de concours de droit commun aux communes 1,5M€. </a:t>
            </a:r>
            <a:endParaRPr lang="fr-FR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fr-FR" sz="2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3997" y="116632"/>
            <a:ext cx="5161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Autorisations de programme 2020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 txBox="1">
            <a:spLocks/>
          </p:cNvSpPr>
          <p:nvPr/>
        </p:nvSpPr>
        <p:spPr>
          <a:xfrm>
            <a:off x="8309521" y="6237312"/>
            <a:ext cx="37038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9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503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+">
      <a:majorFont>
        <a:latin typeface="Roboto Condensed"/>
        <a:ea typeface=""/>
        <a:cs typeface=""/>
      </a:majorFont>
      <a:minorFont>
        <a:latin typeface="Roboto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7770</TotalTime>
  <Words>3335</Words>
  <Application>Microsoft Office PowerPoint</Application>
  <PresentationFormat>Affichage à l'écran (4:3)</PresentationFormat>
  <Paragraphs>497</Paragraphs>
  <Slides>50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9" baseType="lpstr">
      <vt:lpstr>Arial</vt:lpstr>
      <vt:lpstr>Arial Narrow</vt:lpstr>
      <vt:lpstr>Calibri</vt:lpstr>
      <vt:lpstr>Helvetica Neue</vt:lpstr>
      <vt:lpstr>Roboto Condensed</vt:lpstr>
      <vt:lpstr>Roboto Condensed Light</vt:lpstr>
      <vt:lpstr>Symbol</vt:lpstr>
      <vt:lpstr>Wingdings</vt:lpstr>
      <vt:lpstr>Thème Office</vt:lpstr>
      <vt:lpstr>Présentation PowerPoint</vt:lpstr>
      <vt:lpstr>Le contexte de préparation du budget primitif</vt:lpstr>
      <vt:lpstr>Présentation PowerPoint</vt:lpstr>
      <vt:lpstr>Présentation PowerPoint</vt:lpstr>
      <vt:lpstr>Présentation PowerPoint</vt:lpstr>
      <vt:lpstr>Le budget principal  Autorisations de programme</vt:lpstr>
      <vt:lpstr>Présentation PowerPoint</vt:lpstr>
      <vt:lpstr>Présentation PowerPoint</vt:lpstr>
      <vt:lpstr>Présentation PowerPoint</vt:lpstr>
      <vt:lpstr>Le budget principal  Budget primitif 2020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L’engagement de la métropole auprès des communes </vt:lpstr>
      <vt:lpstr>Présentation PowerPoint</vt:lpstr>
      <vt:lpstr>LeS budgetS ANNEXES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pilotage des dépenses d’investissement</vt:lpstr>
      <vt:lpstr>Présentation PowerPoint</vt:lpstr>
      <vt:lpstr>La stratégie de désendettement</vt:lpstr>
      <vt:lpstr>Evolution de la dette consolidée Métropole + Syndicat des mobilités de Touraine</vt:lpstr>
      <vt:lpstr>Présentation PowerPoint</vt:lpstr>
      <vt:lpstr>Présentation PowerPoint</vt:lpstr>
      <vt:lpstr>Le respect des objectifs contractuels de saine gestion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lol.fortier@live.com</dc:creator>
  <cp:lastModifiedBy>TM-DGA Chabellard F.</cp:lastModifiedBy>
  <cp:revision>730</cp:revision>
  <cp:lastPrinted>2020-01-28T11:28:16Z</cp:lastPrinted>
  <dcterms:created xsi:type="dcterms:W3CDTF">2014-11-05T14:39:26Z</dcterms:created>
  <dcterms:modified xsi:type="dcterms:W3CDTF">2020-01-28T15:22:42Z</dcterms:modified>
</cp:coreProperties>
</file>